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8.svg" ContentType="image/svg+xml"/>
  <Override PartName="/ppt/media/image50.svg" ContentType="image/svg+xml"/>
  <Override PartName="/ppt/media/image53.svg" ContentType="image/svg+xml"/>
  <Override PartName="/ppt/media/image55.svg" ContentType="image/svg+xml"/>
  <Override PartName="/ppt/media/image58.svg" ContentType="image/svg+xml"/>
  <Override PartName="/ppt/media/image61.svg" ContentType="image/svg+xml"/>
  <Override PartName="/ppt/media/image63.svg" ContentType="image/svg+xml"/>
  <Override PartName="/ppt/media/image67.svg" ContentType="image/svg+xml"/>
  <Override PartName="/ppt/media/image69.svg" ContentType="image/svg+xml"/>
  <Override PartName="/ppt/media/image7.svg" ContentType="image/svg+xml"/>
  <Override PartName="/ppt/media/image71.svg" ContentType="image/svg+xml"/>
  <Override PartName="/ppt/media/image74.svg" ContentType="image/svg+xml"/>
  <Override PartName="/ppt/media/image79.svg" ContentType="image/svg+xml"/>
  <Override PartName="/ppt/media/image83.svg" ContentType="image/svg+xml"/>
  <Override PartName="/ppt/media/image85.svg" ContentType="image/svg+xml"/>
  <Override PartName="/ppt/media/image90.svg" ContentType="image/svg+xml"/>
  <Override PartName="/ppt/media/image9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81" r:id="rId17"/>
    <p:sldId id="282" r:id="rId18"/>
    <p:sldId id="283" r:id="rId19"/>
    <p:sldId id="269" r:id="rId20"/>
    <p:sldId id="270" r:id="rId21"/>
    <p:sldId id="271" r:id="rId22"/>
    <p:sldId id="272" r:id="rId23"/>
    <p:sldId id="273" r:id="rId24"/>
    <p:sldId id="275" r:id="rId25"/>
    <p:sldId id="276" r:id="rId26"/>
    <p:sldId id="278" r:id="rId27"/>
    <p:sldId id="295" r:id="rId28"/>
    <p:sldId id="279" r:id="rId29"/>
    <p:sldId id="280" r:id="rId30"/>
    <p:sldId id="284" r:id="rId31"/>
  </p:sldIdLst>
  <p:sldSz cx="18288000" cy="10287000"/>
  <p:notesSz cx="6858000" cy="9144000"/>
  <p:embeddedFontLst>
    <p:embeddedFont>
      <p:font typeface="Times New Roman Bold" panose="02020803070505020304"/>
      <p:bold r:id="rId35"/>
    </p:embeddedFont>
    <p:embeddedFont>
      <p:font typeface="Open Sans Bold"/>
      <p:bold r:id="rId36"/>
    </p:embeddedFont>
    <p:embeddedFont>
      <p:font typeface="Open Sans" panose="020B0606030504020204"/>
      <p:regular r:id="rId37"/>
      <p:bold r:id="rId38"/>
      <p:italic r:id="rId39"/>
      <p:boldItalic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  <p:embeddedFont>
      <p:font typeface="Berkshire Swash" panose="020005050000000200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83F"/>
    <a:srgbClr val="DC7240"/>
    <a:srgbClr val="E6833F"/>
    <a:srgbClr val="E4BD92"/>
    <a:srgbClr val="CB7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68" d="100"/>
          <a:sy n="68" d="100"/>
        </p:scale>
        <p:origin x="1104" y="-348"/>
      </p:cViewPr>
      <p:guideLst>
        <p:guide orient="horz" pos="215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11.fntdata"/><Relationship Id="rId44" Type="http://schemas.openxmlformats.org/officeDocument/2006/relationships/font" Target="fonts/font10.fntdata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svg"/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1.svg"/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svg"/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8.svg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svg"/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7.svg"/><Relationship Id="rId12" Type="http://schemas.openxmlformats.org/officeDocument/2006/relationships/image" Target="../media/image16.png"/><Relationship Id="rId11" Type="http://schemas.openxmlformats.org/officeDocument/2006/relationships/image" Target="../media/image15.svg"/><Relationship Id="rId10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2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6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1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svg"/><Relationship Id="rId3" Type="http://schemas.openxmlformats.org/officeDocument/2006/relationships/image" Target="../media/image84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79.svg"/><Relationship Id="rId3" Type="http://schemas.openxmlformats.org/officeDocument/2006/relationships/image" Target="../media/image7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2.svg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3" Type="http://schemas.openxmlformats.org/officeDocument/2006/relationships/image" Target="../media/image88.jpeg"/><Relationship Id="rId2" Type="http://schemas.openxmlformats.org/officeDocument/2006/relationships/image" Target="../media/image55.svg"/><Relationship Id="rId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31.svg"/><Relationship Id="rId7" Type="http://schemas.openxmlformats.org/officeDocument/2006/relationships/image" Target="../media/image30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8950" y="-376100"/>
            <a:ext cx="7347754" cy="2664946"/>
          </a:xfrm>
          <a:custGeom>
            <a:avLst/>
            <a:gdLst/>
            <a:ahLst/>
            <a:cxnLst/>
            <a:rect l="l" t="t" r="r" b="b"/>
            <a:pathLst>
              <a:path w="7347754" h="2664946">
                <a:moveTo>
                  <a:pt x="0" y="0"/>
                </a:moveTo>
                <a:lnTo>
                  <a:pt x="7347754" y="0"/>
                </a:lnTo>
                <a:lnTo>
                  <a:pt x="7347754" y="2664946"/>
                </a:lnTo>
                <a:lnTo>
                  <a:pt x="0" y="2664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2784" y="6739376"/>
            <a:ext cx="3073658" cy="3606486"/>
          </a:xfrm>
          <a:custGeom>
            <a:avLst/>
            <a:gdLst/>
            <a:ahLst/>
            <a:cxnLst/>
            <a:rect l="l" t="t" r="r" b="b"/>
            <a:pathLst>
              <a:path w="3073658" h="3606486">
                <a:moveTo>
                  <a:pt x="0" y="0"/>
                </a:moveTo>
                <a:lnTo>
                  <a:pt x="3073658" y="0"/>
                </a:lnTo>
                <a:lnTo>
                  <a:pt x="3073658" y="3606486"/>
                </a:lnTo>
                <a:lnTo>
                  <a:pt x="0" y="3606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3325878" y="9258758"/>
            <a:ext cx="840854" cy="922598"/>
            <a:chOff x="0" y="0"/>
            <a:chExt cx="1121139" cy="1230131"/>
          </a:xfrm>
        </p:grpSpPr>
        <p:sp>
          <p:nvSpPr>
            <p:cNvPr id="5" name="Freeform 5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6668828" y="803882"/>
            <a:ext cx="993796" cy="813146"/>
            <a:chOff x="0" y="0"/>
            <a:chExt cx="1325061" cy="1084195"/>
          </a:xfrm>
        </p:grpSpPr>
        <p:sp>
          <p:nvSpPr>
            <p:cNvPr id="7" name="Freeform 7"/>
            <p:cNvSpPr/>
            <p:nvPr/>
          </p:nvSpPr>
          <p:spPr>
            <a:xfrm>
              <a:off x="0" y="508"/>
              <a:ext cx="1324483" cy="1083183"/>
            </a:xfrm>
            <a:custGeom>
              <a:avLst/>
              <a:gdLst/>
              <a:ahLst/>
              <a:cxnLst/>
              <a:rect l="l" t="t" r="r" b="b"/>
              <a:pathLst>
                <a:path w="1324483" h="1083183">
                  <a:moveTo>
                    <a:pt x="739521" y="0"/>
                  </a:moveTo>
                  <a:cubicBezTo>
                    <a:pt x="808482" y="0"/>
                    <a:pt x="879475" y="14097"/>
                    <a:pt x="951103" y="45593"/>
                  </a:cubicBezTo>
                  <a:cubicBezTo>
                    <a:pt x="1212596" y="148209"/>
                    <a:pt x="1324483" y="381000"/>
                    <a:pt x="1324483" y="651764"/>
                  </a:cubicBezTo>
                  <a:cubicBezTo>
                    <a:pt x="1324483" y="772795"/>
                    <a:pt x="1315847" y="913257"/>
                    <a:pt x="1212723" y="996315"/>
                  </a:cubicBezTo>
                  <a:cubicBezTo>
                    <a:pt x="1132967" y="1060831"/>
                    <a:pt x="1021207" y="1083183"/>
                    <a:pt x="915924" y="1083183"/>
                  </a:cubicBezTo>
                  <a:cubicBezTo>
                    <a:pt x="896366" y="1083183"/>
                    <a:pt x="877951" y="1082675"/>
                    <a:pt x="858901" y="1081532"/>
                  </a:cubicBezTo>
                  <a:cubicBezTo>
                    <a:pt x="503555" y="1063625"/>
                    <a:pt x="0" y="828675"/>
                    <a:pt x="188341" y="401066"/>
                  </a:cubicBezTo>
                  <a:cubicBezTo>
                    <a:pt x="288671" y="168783"/>
                    <a:pt x="501904" y="0"/>
                    <a:pt x="739521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8" name="Group 8"/>
          <p:cNvGrpSpPr/>
          <p:nvPr/>
        </p:nvGrpSpPr>
        <p:grpSpPr>
          <a:xfrm rot="-3532039">
            <a:off x="931218" y="2400594"/>
            <a:ext cx="685602" cy="752296"/>
            <a:chOff x="0" y="0"/>
            <a:chExt cx="914136" cy="1003061"/>
          </a:xfrm>
        </p:grpSpPr>
        <p:sp>
          <p:nvSpPr>
            <p:cNvPr id="9" name="Freeform 9"/>
            <p:cNvSpPr/>
            <p:nvPr/>
          </p:nvSpPr>
          <p:spPr>
            <a:xfrm>
              <a:off x="0" y="381"/>
              <a:ext cx="914146" cy="1002284"/>
            </a:xfrm>
            <a:custGeom>
              <a:avLst/>
              <a:gdLst/>
              <a:ahLst/>
              <a:cxnLst/>
              <a:rect l="l" t="t" r="r" b="b"/>
              <a:pathLst>
                <a:path w="914146" h="1002284">
                  <a:moveTo>
                    <a:pt x="421640" y="0"/>
                  </a:moveTo>
                  <a:cubicBezTo>
                    <a:pt x="513334" y="0"/>
                    <a:pt x="592328" y="48006"/>
                    <a:pt x="627253" y="184531"/>
                  </a:cubicBezTo>
                  <a:cubicBezTo>
                    <a:pt x="698373" y="438785"/>
                    <a:pt x="914146" y="583057"/>
                    <a:pt x="801116" y="811530"/>
                  </a:cubicBezTo>
                  <a:cubicBezTo>
                    <a:pt x="732790" y="949579"/>
                    <a:pt x="641096" y="1002284"/>
                    <a:pt x="543560" y="1002284"/>
                  </a:cubicBezTo>
                  <a:cubicBezTo>
                    <a:pt x="416687" y="1002284"/>
                    <a:pt x="280035" y="913003"/>
                    <a:pt x="172974" y="805180"/>
                  </a:cubicBezTo>
                  <a:cubicBezTo>
                    <a:pt x="107950" y="735457"/>
                    <a:pt x="49403" y="646938"/>
                    <a:pt x="42799" y="552831"/>
                  </a:cubicBezTo>
                  <a:cubicBezTo>
                    <a:pt x="42799" y="450977"/>
                    <a:pt x="0" y="222504"/>
                    <a:pt x="70231" y="158750"/>
                  </a:cubicBezTo>
                  <a:cubicBezTo>
                    <a:pt x="159639" y="83439"/>
                    <a:pt x="301371" y="0"/>
                    <a:pt x="421640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681554" y="7567730"/>
            <a:ext cx="3606446" cy="2778104"/>
            <a:chOff x="0" y="0"/>
            <a:chExt cx="4808595" cy="3704139"/>
          </a:xfrm>
        </p:grpSpPr>
        <p:sp>
          <p:nvSpPr>
            <p:cNvPr id="11" name="Freeform 11"/>
            <p:cNvSpPr/>
            <p:nvPr/>
          </p:nvSpPr>
          <p:spPr>
            <a:xfrm>
              <a:off x="508" y="508"/>
              <a:ext cx="4807585" cy="3703574"/>
            </a:xfrm>
            <a:custGeom>
              <a:avLst/>
              <a:gdLst/>
              <a:ahLst/>
              <a:cxnLst/>
              <a:rect l="l" t="t" r="r" b="b"/>
              <a:pathLst>
                <a:path w="4807585" h="3703574">
                  <a:moveTo>
                    <a:pt x="3246501" y="0"/>
                  </a:moveTo>
                  <a:cubicBezTo>
                    <a:pt x="1867789" y="0"/>
                    <a:pt x="65151" y="597916"/>
                    <a:pt x="0" y="3703574"/>
                  </a:cubicBezTo>
                  <a:lnTo>
                    <a:pt x="4807585" y="3703574"/>
                  </a:lnTo>
                  <a:lnTo>
                    <a:pt x="4807585" y="234569"/>
                  </a:lnTo>
                  <a:cubicBezTo>
                    <a:pt x="4807585" y="234569"/>
                    <a:pt x="4110355" y="127"/>
                    <a:pt x="3246628" y="127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-246550" y="883450"/>
            <a:ext cx="9129702" cy="9129702"/>
          </a:xfrm>
          <a:custGeom>
            <a:avLst/>
            <a:gdLst/>
            <a:ahLst/>
            <a:cxnLst/>
            <a:rect l="l" t="t" r="r" b="b"/>
            <a:pathLst>
              <a:path w="9129702" h="9129702">
                <a:moveTo>
                  <a:pt x="0" y="0"/>
                </a:moveTo>
                <a:lnTo>
                  <a:pt x="9129702" y="0"/>
                </a:lnTo>
                <a:lnTo>
                  <a:pt x="9129702" y="9129702"/>
                </a:lnTo>
                <a:lnTo>
                  <a:pt x="0" y="9129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0355" y="-29432"/>
            <a:ext cx="16553232" cy="10345864"/>
          </a:xfrm>
          <a:custGeom>
            <a:avLst/>
            <a:gdLst/>
            <a:ahLst/>
            <a:cxnLst/>
            <a:rect l="l" t="t" r="r" b="b"/>
            <a:pathLst>
              <a:path w="16553232" h="10345864">
                <a:moveTo>
                  <a:pt x="0" y="0"/>
                </a:moveTo>
                <a:lnTo>
                  <a:pt x="16553232" y="0"/>
                </a:lnTo>
                <a:lnTo>
                  <a:pt x="16553232" y="10345864"/>
                </a:lnTo>
                <a:lnTo>
                  <a:pt x="0" y="10345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4681554" y="7567730"/>
            <a:ext cx="3606446" cy="2778104"/>
            <a:chOff x="0" y="0"/>
            <a:chExt cx="4808595" cy="3704139"/>
          </a:xfrm>
        </p:grpSpPr>
        <p:sp>
          <p:nvSpPr>
            <p:cNvPr id="15" name="Freeform 15"/>
            <p:cNvSpPr/>
            <p:nvPr/>
          </p:nvSpPr>
          <p:spPr>
            <a:xfrm>
              <a:off x="508" y="508"/>
              <a:ext cx="4807585" cy="3703574"/>
            </a:xfrm>
            <a:custGeom>
              <a:avLst/>
              <a:gdLst/>
              <a:ahLst/>
              <a:cxnLst/>
              <a:rect l="l" t="t" r="r" b="b"/>
              <a:pathLst>
                <a:path w="4807585" h="3703574">
                  <a:moveTo>
                    <a:pt x="3246501" y="0"/>
                  </a:moveTo>
                  <a:cubicBezTo>
                    <a:pt x="1867789" y="0"/>
                    <a:pt x="65151" y="597916"/>
                    <a:pt x="0" y="3703574"/>
                  </a:cubicBezTo>
                  <a:lnTo>
                    <a:pt x="4807585" y="3703574"/>
                  </a:lnTo>
                  <a:lnTo>
                    <a:pt x="4807585" y="234569"/>
                  </a:lnTo>
                  <a:cubicBezTo>
                    <a:pt x="4807585" y="234569"/>
                    <a:pt x="4110355" y="127"/>
                    <a:pt x="3246628" y="127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-398950" y="-376100"/>
            <a:ext cx="7347754" cy="2664946"/>
          </a:xfrm>
          <a:custGeom>
            <a:avLst/>
            <a:gdLst/>
            <a:ahLst/>
            <a:cxnLst/>
            <a:rect l="l" t="t" r="r" b="b"/>
            <a:pathLst>
              <a:path w="7347754" h="2664946">
                <a:moveTo>
                  <a:pt x="0" y="0"/>
                </a:moveTo>
                <a:lnTo>
                  <a:pt x="7347754" y="0"/>
                </a:lnTo>
                <a:lnTo>
                  <a:pt x="7347754" y="2664946"/>
                </a:lnTo>
                <a:lnTo>
                  <a:pt x="0" y="26649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62784" y="6739376"/>
            <a:ext cx="3073658" cy="3606486"/>
          </a:xfrm>
          <a:custGeom>
            <a:avLst/>
            <a:gdLst/>
            <a:ahLst/>
            <a:cxnLst/>
            <a:rect l="l" t="t" r="r" b="b"/>
            <a:pathLst>
              <a:path w="3073658" h="3606486">
                <a:moveTo>
                  <a:pt x="0" y="0"/>
                </a:moveTo>
                <a:lnTo>
                  <a:pt x="3073658" y="0"/>
                </a:lnTo>
                <a:lnTo>
                  <a:pt x="3073658" y="3606486"/>
                </a:lnTo>
                <a:lnTo>
                  <a:pt x="0" y="3606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5400000">
            <a:off x="13325878" y="9258758"/>
            <a:ext cx="840854" cy="922598"/>
            <a:chOff x="0" y="0"/>
            <a:chExt cx="1121139" cy="1230131"/>
          </a:xfrm>
        </p:grpSpPr>
        <p:sp>
          <p:nvSpPr>
            <p:cNvPr id="19" name="Freeform 19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3532039">
            <a:off x="931218" y="2400594"/>
            <a:ext cx="685602" cy="752296"/>
            <a:chOff x="0" y="0"/>
            <a:chExt cx="914136" cy="1003061"/>
          </a:xfrm>
        </p:grpSpPr>
        <p:sp>
          <p:nvSpPr>
            <p:cNvPr id="21" name="Freeform 21"/>
            <p:cNvSpPr/>
            <p:nvPr/>
          </p:nvSpPr>
          <p:spPr>
            <a:xfrm>
              <a:off x="0" y="381"/>
              <a:ext cx="914146" cy="1002284"/>
            </a:xfrm>
            <a:custGeom>
              <a:avLst/>
              <a:gdLst/>
              <a:ahLst/>
              <a:cxnLst/>
              <a:rect l="l" t="t" r="r" b="b"/>
              <a:pathLst>
                <a:path w="914146" h="1002284">
                  <a:moveTo>
                    <a:pt x="421640" y="0"/>
                  </a:moveTo>
                  <a:cubicBezTo>
                    <a:pt x="513334" y="0"/>
                    <a:pt x="592328" y="48006"/>
                    <a:pt x="627253" y="184531"/>
                  </a:cubicBezTo>
                  <a:cubicBezTo>
                    <a:pt x="698373" y="438785"/>
                    <a:pt x="914146" y="583057"/>
                    <a:pt x="801116" y="811530"/>
                  </a:cubicBezTo>
                  <a:cubicBezTo>
                    <a:pt x="732790" y="949579"/>
                    <a:pt x="641096" y="1002284"/>
                    <a:pt x="543560" y="1002284"/>
                  </a:cubicBezTo>
                  <a:cubicBezTo>
                    <a:pt x="416687" y="1002284"/>
                    <a:pt x="280035" y="913003"/>
                    <a:pt x="172974" y="805180"/>
                  </a:cubicBezTo>
                  <a:cubicBezTo>
                    <a:pt x="107950" y="735457"/>
                    <a:pt x="49403" y="646938"/>
                    <a:pt x="42799" y="552831"/>
                  </a:cubicBezTo>
                  <a:cubicBezTo>
                    <a:pt x="42799" y="450977"/>
                    <a:pt x="0" y="222504"/>
                    <a:pt x="70231" y="158750"/>
                  </a:cubicBezTo>
                  <a:cubicBezTo>
                    <a:pt x="159639" y="83439"/>
                    <a:pt x="301371" y="0"/>
                    <a:pt x="421640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9004324" y="1534025"/>
            <a:ext cx="9230276" cy="4980889"/>
          </a:xfrm>
          <a:custGeom>
            <a:avLst/>
            <a:gdLst/>
            <a:ahLst/>
            <a:cxnLst/>
            <a:rect l="l" t="t" r="r" b="b"/>
            <a:pathLst>
              <a:path w="9230276" h="4980889">
                <a:moveTo>
                  <a:pt x="0" y="0"/>
                </a:moveTo>
                <a:lnTo>
                  <a:pt x="9230277" y="0"/>
                </a:lnTo>
                <a:lnTo>
                  <a:pt x="9230277" y="4980889"/>
                </a:lnTo>
                <a:lnTo>
                  <a:pt x="0" y="49808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6704" b="-38609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4054" y="242582"/>
            <a:ext cx="2929994" cy="1281737"/>
          </a:xfrm>
          <a:custGeom>
            <a:avLst/>
            <a:gdLst/>
            <a:ahLst/>
            <a:cxnLst/>
            <a:rect l="l" t="t" r="r" b="b"/>
            <a:pathLst>
              <a:path w="2929994" h="1281737">
                <a:moveTo>
                  <a:pt x="0" y="0"/>
                </a:moveTo>
                <a:lnTo>
                  <a:pt x="2929994" y="0"/>
                </a:lnTo>
                <a:lnTo>
                  <a:pt x="2929994" y="1281736"/>
                </a:lnTo>
                <a:lnTo>
                  <a:pt x="0" y="1281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452709" y="6006247"/>
            <a:ext cx="6734624" cy="312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Môn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: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DỰ ÁN 1 PRO01042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Đề tài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: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QUẢN LÝ QUÁN CÀ PHÊ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GVHD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: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THÁI ANH VỸ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r>
              <a:rPr lang="en-US" sz="2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Nhóm</a:t>
            </a: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 </a:t>
            </a:r>
            <a:r>
              <a:rPr lang="en-US" sz="2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thực</a:t>
            </a: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 </a:t>
            </a:r>
            <a:r>
              <a:rPr lang="en-US" sz="2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hiện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: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NHÓM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1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25" name="Freeform 2"/>
          <p:cNvSpPr/>
          <p:nvPr/>
        </p:nvSpPr>
        <p:spPr>
          <a:xfrm>
            <a:off x="-4124910" y="9480658"/>
            <a:ext cx="5513928" cy="4370850"/>
          </a:xfrm>
          <a:custGeom>
            <a:avLst/>
            <a:gdLst/>
            <a:ahLst/>
            <a:cxnLst/>
            <a:rect l="l" t="t" r="r" b="b"/>
            <a:pathLst>
              <a:path w="5513928" h="4370850">
                <a:moveTo>
                  <a:pt x="0" y="0"/>
                </a:moveTo>
                <a:lnTo>
                  <a:pt x="5513928" y="0"/>
                </a:lnTo>
                <a:lnTo>
                  <a:pt x="5513928" y="4370850"/>
                </a:lnTo>
                <a:lnTo>
                  <a:pt x="0" y="4370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3"/>
          <p:cNvSpPr/>
          <p:nvPr/>
        </p:nvSpPr>
        <p:spPr>
          <a:xfrm rot="17520295">
            <a:off x="18516600" y="-2071668"/>
            <a:ext cx="1803348" cy="3150380"/>
          </a:xfrm>
          <a:custGeom>
            <a:avLst/>
            <a:gdLst/>
            <a:ahLst/>
            <a:cxnLst/>
            <a:rect l="l" t="t" r="r" b="b"/>
            <a:pathLst>
              <a:path w="1803348" h="3150380">
                <a:moveTo>
                  <a:pt x="0" y="0"/>
                </a:moveTo>
                <a:lnTo>
                  <a:pt x="1803348" y="0"/>
                </a:lnTo>
                <a:lnTo>
                  <a:pt x="1803348" y="3150380"/>
                </a:lnTo>
                <a:lnTo>
                  <a:pt x="0" y="31503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6"/>
          <p:cNvGrpSpPr/>
          <p:nvPr/>
        </p:nvGrpSpPr>
        <p:grpSpPr>
          <a:xfrm rot="15909475">
            <a:off x="-1976811" y="7432778"/>
            <a:ext cx="840854" cy="922598"/>
            <a:chOff x="0" y="0"/>
            <a:chExt cx="1121139" cy="1230131"/>
          </a:xfrm>
        </p:grpSpPr>
        <p:sp>
          <p:nvSpPr>
            <p:cNvPr id="28" name="Freeform 7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29" name="TextBox 8"/>
          <p:cNvSpPr txBox="1"/>
          <p:nvPr/>
        </p:nvSpPr>
        <p:spPr>
          <a:xfrm>
            <a:off x="1712716" y="11163316"/>
            <a:ext cx="15077102" cy="548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9195" lvl="1" indent="-742950" algn="l">
              <a:lnSpc>
                <a:spcPts val="6180"/>
              </a:lnSpc>
              <a:buAutoNum type="arabicPeriod"/>
            </a:pPr>
            <a:r>
              <a:rPr lang="en-US" sz="404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GIỚI THIỆU THÀNH VIÊN.</a:t>
            </a: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179195" lvl="1" indent="-742950" algn="l">
              <a:lnSpc>
                <a:spcPts val="6180"/>
              </a:lnSpc>
              <a:buAutoNum type="arabicPeriod"/>
            </a:pP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r>
              <a:rPr lang="en-US" sz="404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GIỚI THIỆU CHI TIẾT VỀ DỰ ÁN.</a:t>
            </a: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r>
              <a:rPr lang="en-US" sz="404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NHẬN XÉT CHUNG VỀ QUÁ TRÌNH PHÁT TRIỂN DỰ ÁN.</a:t>
            </a: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r>
              <a:rPr lang="en-US" sz="404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DEMO DỰ ÁN.</a:t>
            </a: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1531425" y="-2595916"/>
            <a:ext cx="1522515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8000" b="1" dirty="0">
                <a:solidFill>
                  <a:schemeClr val="accent5">
                    <a:lumMod val="50000"/>
                  </a:schemeClr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CÁC NỘI DUNG CHÍNH</a:t>
            </a:r>
            <a:endParaRPr lang="en-US" sz="8000" b="1" dirty="0">
              <a:solidFill>
                <a:schemeClr val="accent5">
                  <a:lumMod val="50000"/>
                </a:schemeClr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" y="-266487"/>
            <a:ext cx="9379574" cy="10705674"/>
            <a:chOff x="0" y="0"/>
            <a:chExt cx="12506099" cy="142742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05309" cy="14274166"/>
            </a:xfrm>
            <a:custGeom>
              <a:avLst/>
              <a:gdLst/>
              <a:ahLst/>
              <a:cxnLst/>
              <a:rect l="l" t="t" r="r" b="b"/>
              <a:pathLst>
                <a:path w="12505309" h="14274166">
                  <a:moveTo>
                    <a:pt x="0" y="0"/>
                  </a:moveTo>
                  <a:lnTo>
                    <a:pt x="0" y="14243558"/>
                  </a:lnTo>
                  <a:lnTo>
                    <a:pt x="11525377" y="14274166"/>
                  </a:lnTo>
                  <a:cubicBezTo>
                    <a:pt x="11525377" y="14274166"/>
                    <a:pt x="12419965" y="12993625"/>
                    <a:pt x="12464669" y="10159365"/>
                  </a:cubicBezTo>
                  <a:cubicBezTo>
                    <a:pt x="12505309" y="5436743"/>
                    <a:pt x="9786874" y="0"/>
                    <a:pt x="978687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907926" y="-605546"/>
            <a:ext cx="2838440" cy="3371056"/>
          </a:xfrm>
          <a:custGeom>
            <a:avLst/>
            <a:gdLst/>
            <a:ahLst/>
            <a:cxnLst/>
            <a:rect l="l" t="t" r="r" b="b"/>
            <a:pathLst>
              <a:path w="2838440" h="3371056">
                <a:moveTo>
                  <a:pt x="0" y="0"/>
                </a:moveTo>
                <a:lnTo>
                  <a:pt x="2838440" y="0"/>
                </a:lnTo>
                <a:lnTo>
                  <a:pt x="2838440" y="3371056"/>
                </a:lnTo>
                <a:lnTo>
                  <a:pt x="0" y="337105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85976" y="9131146"/>
            <a:ext cx="3478408" cy="3447268"/>
          </a:xfrm>
          <a:custGeom>
            <a:avLst/>
            <a:gdLst/>
            <a:ahLst/>
            <a:cxnLst/>
            <a:rect l="l" t="t" r="r" b="b"/>
            <a:pathLst>
              <a:path w="3478408" h="3447268">
                <a:moveTo>
                  <a:pt x="0" y="0"/>
                </a:moveTo>
                <a:lnTo>
                  <a:pt x="3478408" y="0"/>
                </a:lnTo>
                <a:lnTo>
                  <a:pt x="3478408" y="3447268"/>
                </a:lnTo>
                <a:lnTo>
                  <a:pt x="0" y="3447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89098" y="-1307738"/>
            <a:ext cx="3469112" cy="3838575"/>
          </a:xfrm>
          <a:custGeom>
            <a:avLst/>
            <a:gdLst/>
            <a:ahLst/>
            <a:cxnLst/>
            <a:rect l="l" t="t" r="r" b="b"/>
            <a:pathLst>
              <a:path w="3469112" h="3838575">
                <a:moveTo>
                  <a:pt x="0" y="0"/>
                </a:moveTo>
                <a:lnTo>
                  <a:pt x="3469112" y="0"/>
                </a:lnTo>
                <a:lnTo>
                  <a:pt x="3469112" y="3838576"/>
                </a:lnTo>
                <a:lnTo>
                  <a:pt x="0" y="3838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62042" y="4990963"/>
            <a:ext cx="3394909" cy="4574835"/>
          </a:xfrm>
          <a:custGeom>
            <a:avLst/>
            <a:gdLst/>
            <a:ahLst/>
            <a:cxnLst/>
            <a:rect l="l" t="t" r="r" b="b"/>
            <a:pathLst>
              <a:path w="3394909" h="4574835">
                <a:moveTo>
                  <a:pt x="0" y="0"/>
                </a:moveTo>
                <a:lnTo>
                  <a:pt x="3394908" y="0"/>
                </a:lnTo>
                <a:lnTo>
                  <a:pt x="3394908" y="4574834"/>
                </a:lnTo>
                <a:lnTo>
                  <a:pt x="0" y="4574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44200" y="6362654"/>
            <a:ext cx="9095325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Quản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lý kho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hàng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Q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uản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lý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nguyên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vật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liệu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.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2047" y="2705330"/>
            <a:ext cx="8019400" cy="1784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CHỨC NĂNG CƠ BẢO THEO TỪNG VAI TRÒ</a:t>
            </a:r>
            <a:endParaRPr lang="en-US" sz="5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 Bold" panose="02020803070505020304"/>
              <a:cs typeface="Times New Roman" panose="02020603050405020304" pitchFamily="18" charset="0"/>
              <a:sym typeface="Times New Roman Bold" panose="020208030705050203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10800" y="4054475"/>
            <a:ext cx="9095105" cy="9886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Quản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lý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đơn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hàng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Q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uản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lý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khách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hàng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5866" y="3444960"/>
            <a:ext cx="558795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Nhân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viên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bán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hàng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en-US" sz="3600" dirty="0">
              <a:solidFill>
                <a:schemeClr val="accent5">
                  <a:lumMod val="75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363453" y="5677175"/>
            <a:ext cx="558795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Nhân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viên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quản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lý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kho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en-US" sz="3600" dirty="0">
              <a:solidFill>
                <a:schemeClr val="accent5">
                  <a:lumMod val="75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1850450"/>
            <a:ext cx="558795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Quản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trị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viên</a:t>
            </a:r>
            <a:endParaRPr lang="en-US" sz="3600" dirty="0">
              <a:solidFill>
                <a:schemeClr val="accent5">
                  <a:lumMod val="75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95213" y="2628934"/>
            <a:ext cx="8766641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Quản lý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tất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cả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các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chức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năng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Times New Roman" panose="02020603050405020304"/>
              </a:rPr>
              <a:t>.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02696" y="-211702"/>
            <a:ext cx="4385070" cy="2401092"/>
          </a:xfrm>
          <a:custGeom>
            <a:avLst/>
            <a:gdLst/>
            <a:ahLst/>
            <a:cxnLst/>
            <a:rect l="l" t="t" r="r" b="b"/>
            <a:pathLst>
              <a:path w="4385070" h="2401092">
                <a:moveTo>
                  <a:pt x="0" y="0"/>
                </a:moveTo>
                <a:lnTo>
                  <a:pt x="4385070" y="0"/>
                </a:lnTo>
                <a:lnTo>
                  <a:pt x="4385070" y="2401092"/>
                </a:lnTo>
                <a:lnTo>
                  <a:pt x="0" y="2401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119600"/>
            <a:ext cx="18653762" cy="3773310"/>
          </a:xfrm>
          <a:custGeom>
            <a:avLst/>
            <a:gdLst/>
            <a:ahLst/>
            <a:cxnLst/>
            <a:rect l="l" t="t" r="r" b="b"/>
            <a:pathLst>
              <a:path w="18653762" h="3773310">
                <a:moveTo>
                  <a:pt x="0" y="0"/>
                </a:moveTo>
                <a:lnTo>
                  <a:pt x="18653762" y="0"/>
                </a:lnTo>
                <a:lnTo>
                  <a:pt x="18653762" y="3773310"/>
                </a:lnTo>
                <a:lnTo>
                  <a:pt x="0" y="3773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8504" y="192632"/>
            <a:ext cx="1522515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SƠ ĐỒ USERCASE:</a:t>
            </a:r>
            <a:endParaRPr lang="en-US" sz="57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6" name="Picture 5" descr="Picture1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675" y="1181100"/>
            <a:ext cx="12973050" cy="8434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02696" y="-211702"/>
            <a:ext cx="4385070" cy="2401092"/>
          </a:xfrm>
          <a:custGeom>
            <a:avLst/>
            <a:gdLst/>
            <a:ahLst/>
            <a:cxnLst/>
            <a:rect l="l" t="t" r="r" b="b"/>
            <a:pathLst>
              <a:path w="4385070" h="2401092">
                <a:moveTo>
                  <a:pt x="0" y="0"/>
                </a:moveTo>
                <a:lnTo>
                  <a:pt x="4385070" y="0"/>
                </a:lnTo>
                <a:lnTo>
                  <a:pt x="4385070" y="2401092"/>
                </a:lnTo>
                <a:lnTo>
                  <a:pt x="0" y="2401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119600"/>
            <a:ext cx="18653762" cy="3773310"/>
          </a:xfrm>
          <a:custGeom>
            <a:avLst/>
            <a:gdLst/>
            <a:ahLst/>
            <a:cxnLst/>
            <a:rect l="l" t="t" r="r" b="b"/>
            <a:pathLst>
              <a:path w="18653762" h="3773310">
                <a:moveTo>
                  <a:pt x="0" y="0"/>
                </a:moveTo>
                <a:lnTo>
                  <a:pt x="18653762" y="0"/>
                </a:lnTo>
                <a:lnTo>
                  <a:pt x="18653762" y="3773310"/>
                </a:lnTo>
                <a:lnTo>
                  <a:pt x="0" y="3773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8504" y="192632"/>
            <a:ext cx="15225150" cy="100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SƠ ĐỒ ERD:</a:t>
            </a:r>
            <a:endParaRPr lang="en-US" sz="57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6" name="Picture 5" descr="ERD_FINA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65" y="1257300"/>
            <a:ext cx="16673830" cy="8703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02696" y="-211702"/>
            <a:ext cx="4385070" cy="2401092"/>
          </a:xfrm>
          <a:custGeom>
            <a:avLst/>
            <a:gdLst/>
            <a:ahLst/>
            <a:cxnLst/>
            <a:rect l="l" t="t" r="r" b="b"/>
            <a:pathLst>
              <a:path w="4385070" h="2401092">
                <a:moveTo>
                  <a:pt x="0" y="0"/>
                </a:moveTo>
                <a:lnTo>
                  <a:pt x="4385070" y="0"/>
                </a:lnTo>
                <a:lnTo>
                  <a:pt x="4385070" y="2401092"/>
                </a:lnTo>
                <a:lnTo>
                  <a:pt x="0" y="24010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119600"/>
            <a:ext cx="18653762" cy="3773310"/>
          </a:xfrm>
          <a:custGeom>
            <a:avLst/>
            <a:gdLst/>
            <a:ahLst/>
            <a:cxnLst/>
            <a:rect l="l" t="t" r="r" b="b"/>
            <a:pathLst>
              <a:path w="18653762" h="3773310">
                <a:moveTo>
                  <a:pt x="0" y="0"/>
                </a:moveTo>
                <a:lnTo>
                  <a:pt x="18653762" y="0"/>
                </a:lnTo>
                <a:lnTo>
                  <a:pt x="18653762" y="3773310"/>
                </a:lnTo>
                <a:lnTo>
                  <a:pt x="0" y="3773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8504" y="192632"/>
            <a:ext cx="15225150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XÁC NHẬN THỰC THỂ:</a:t>
            </a:r>
            <a:endParaRPr lang="en-US" sz="57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5723870" cy="828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200" y="-38100"/>
            <a:ext cx="18288000" cy="1066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70861" y="-759581"/>
            <a:ext cx="13677898" cy="14782552"/>
            <a:chOff x="0" y="0"/>
            <a:chExt cx="18237197" cy="19710069"/>
          </a:xfrm>
        </p:grpSpPr>
        <p:sp>
          <p:nvSpPr>
            <p:cNvPr id="4" name="Freeform 4"/>
            <p:cNvSpPr/>
            <p:nvPr/>
          </p:nvSpPr>
          <p:spPr>
            <a:xfrm>
              <a:off x="7493" y="9906"/>
              <a:ext cx="18229707" cy="19690206"/>
            </a:xfrm>
            <a:custGeom>
              <a:avLst/>
              <a:gdLst/>
              <a:ahLst/>
              <a:cxnLst/>
              <a:rect l="l" t="t" r="r" b="b"/>
              <a:pathLst>
                <a:path w="18229707" h="19690206">
                  <a:moveTo>
                    <a:pt x="8050657" y="0"/>
                  </a:moveTo>
                  <a:cubicBezTo>
                    <a:pt x="7102221" y="0"/>
                    <a:pt x="6123940" y="256540"/>
                    <a:pt x="5138039" y="828675"/>
                  </a:cubicBezTo>
                  <a:cubicBezTo>
                    <a:pt x="1538351" y="2693035"/>
                    <a:pt x="0" y="6925056"/>
                    <a:pt x="0" y="11847703"/>
                  </a:cubicBezTo>
                  <a:cubicBezTo>
                    <a:pt x="0" y="14047597"/>
                    <a:pt x="119507" y="16602582"/>
                    <a:pt x="1538478" y="18111851"/>
                  </a:cubicBezTo>
                  <a:cubicBezTo>
                    <a:pt x="2636266" y="19285712"/>
                    <a:pt x="4174744" y="19690206"/>
                    <a:pt x="5623560" y="19690206"/>
                  </a:cubicBezTo>
                  <a:cubicBezTo>
                    <a:pt x="5892419" y="19690206"/>
                    <a:pt x="6146292" y="19680301"/>
                    <a:pt x="6407658" y="19660616"/>
                  </a:cubicBezTo>
                  <a:cubicBezTo>
                    <a:pt x="11299317" y="19335115"/>
                    <a:pt x="18229707" y="15063724"/>
                    <a:pt x="15638271" y="7290181"/>
                  </a:cubicBezTo>
                  <a:cubicBezTo>
                    <a:pt x="14256639" y="3067939"/>
                    <a:pt x="11321669" y="0"/>
                    <a:pt x="8050657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7200" y="6210300"/>
            <a:ext cx="831596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NHẬN XÉT CHUNG</a:t>
            </a:r>
            <a:endParaRPr lang="en-US" sz="66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 b="8139"/>
        </p:blipFill>
        <p:spPr>
          <a:xfrm>
            <a:off x="2819400" y="2167890"/>
            <a:ext cx="2705100" cy="3432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0450" y="-308252"/>
            <a:ext cx="3459836" cy="3115788"/>
          </a:xfrm>
          <a:custGeom>
            <a:avLst/>
            <a:gdLst/>
            <a:ahLst/>
            <a:cxnLst/>
            <a:rect l="l" t="t" r="r" b="b"/>
            <a:pathLst>
              <a:path w="3459836" h="3115788">
                <a:moveTo>
                  <a:pt x="0" y="0"/>
                </a:moveTo>
                <a:lnTo>
                  <a:pt x="3459836" y="0"/>
                </a:lnTo>
                <a:lnTo>
                  <a:pt x="3459836" y="3115788"/>
                </a:lnTo>
                <a:lnTo>
                  <a:pt x="0" y="311578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" y="-38878"/>
            <a:ext cx="3555900" cy="2237746"/>
          </a:xfrm>
          <a:custGeom>
            <a:avLst/>
            <a:gdLst/>
            <a:ahLst/>
            <a:cxnLst/>
            <a:rect l="l" t="t" r="r" b="b"/>
            <a:pathLst>
              <a:path w="3555900" h="2237746">
                <a:moveTo>
                  <a:pt x="0" y="0"/>
                </a:moveTo>
                <a:lnTo>
                  <a:pt x="3555900" y="0"/>
                </a:lnTo>
                <a:lnTo>
                  <a:pt x="3555900" y="2237746"/>
                </a:lnTo>
                <a:lnTo>
                  <a:pt x="0" y="2237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3555912" y="387274"/>
            <a:ext cx="1693198" cy="1385404"/>
            <a:chOff x="0" y="0"/>
            <a:chExt cx="2257597" cy="1847205"/>
          </a:xfrm>
        </p:grpSpPr>
        <p:sp>
          <p:nvSpPr>
            <p:cNvPr id="5" name="Freeform 5"/>
            <p:cNvSpPr/>
            <p:nvPr/>
          </p:nvSpPr>
          <p:spPr>
            <a:xfrm>
              <a:off x="0" y="889"/>
              <a:ext cx="2256663" cy="1845310"/>
            </a:xfrm>
            <a:custGeom>
              <a:avLst/>
              <a:gdLst/>
              <a:ahLst/>
              <a:cxnLst/>
              <a:rect l="l" t="t" r="r" b="b"/>
              <a:pathLst>
                <a:path w="2256663" h="1845310">
                  <a:moveTo>
                    <a:pt x="1260094" y="0"/>
                  </a:moveTo>
                  <a:cubicBezTo>
                    <a:pt x="1377442" y="0"/>
                    <a:pt x="1498600" y="24003"/>
                    <a:pt x="1620647" y="77597"/>
                  </a:cubicBezTo>
                  <a:cubicBezTo>
                    <a:pt x="2066290" y="252349"/>
                    <a:pt x="2256663" y="648970"/>
                    <a:pt x="2256663" y="1110234"/>
                  </a:cubicBezTo>
                  <a:cubicBezTo>
                    <a:pt x="2256663" y="1316355"/>
                    <a:pt x="2241931" y="1555877"/>
                    <a:pt x="2066163" y="1697355"/>
                  </a:cubicBezTo>
                  <a:cubicBezTo>
                    <a:pt x="1930273" y="1807337"/>
                    <a:pt x="1739773" y="1845310"/>
                    <a:pt x="1560449" y="1845310"/>
                  </a:cubicBezTo>
                  <a:cubicBezTo>
                    <a:pt x="1527175" y="1845310"/>
                    <a:pt x="1495679" y="1844421"/>
                    <a:pt x="1463421" y="1842516"/>
                  </a:cubicBezTo>
                  <a:cubicBezTo>
                    <a:pt x="857885" y="1812163"/>
                    <a:pt x="0" y="1411732"/>
                    <a:pt x="320802" y="683260"/>
                  </a:cubicBezTo>
                  <a:cubicBezTo>
                    <a:pt x="491871" y="287528"/>
                    <a:pt x="855091" y="0"/>
                    <a:pt x="126009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438350" y="9079250"/>
            <a:ext cx="687300" cy="562348"/>
            <a:chOff x="0" y="0"/>
            <a:chExt cx="916400" cy="749797"/>
          </a:xfrm>
        </p:grpSpPr>
        <p:sp>
          <p:nvSpPr>
            <p:cNvPr id="7" name="Freeform 7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642414" y="4939552"/>
            <a:ext cx="840854" cy="922598"/>
            <a:chOff x="0" y="0"/>
            <a:chExt cx="1121139" cy="1230131"/>
          </a:xfrm>
        </p:grpSpPr>
        <p:sp>
          <p:nvSpPr>
            <p:cNvPr id="9" name="Freeform 9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25648" y="5143500"/>
            <a:ext cx="2533594" cy="6853354"/>
            <a:chOff x="0" y="0"/>
            <a:chExt cx="3378125" cy="9137805"/>
          </a:xfrm>
        </p:grpSpPr>
        <p:sp>
          <p:nvSpPr>
            <p:cNvPr id="11" name="Freeform 11"/>
            <p:cNvSpPr/>
            <p:nvPr/>
          </p:nvSpPr>
          <p:spPr>
            <a:xfrm>
              <a:off x="0" y="1270"/>
              <a:ext cx="3377184" cy="9135237"/>
            </a:xfrm>
            <a:custGeom>
              <a:avLst/>
              <a:gdLst/>
              <a:ahLst/>
              <a:cxnLst/>
              <a:rect l="l" t="t" r="r" b="b"/>
              <a:pathLst>
                <a:path w="3377184" h="9135237">
                  <a:moveTo>
                    <a:pt x="3377184" y="0"/>
                  </a:moveTo>
                  <a:cubicBezTo>
                    <a:pt x="2528824" y="464947"/>
                    <a:pt x="1698625" y="996950"/>
                    <a:pt x="849376" y="1466977"/>
                  </a:cubicBezTo>
                  <a:cubicBezTo>
                    <a:pt x="486918" y="1661668"/>
                    <a:pt x="60452" y="1957959"/>
                    <a:pt x="30226" y="2468880"/>
                  </a:cubicBezTo>
                  <a:cubicBezTo>
                    <a:pt x="0" y="2892933"/>
                    <a:pt x="249936" y="3256280"/>
                    <a:pt x="377952" y="3639439"/>
                  </a:cubicBezTo>
                  <a:cubicBezTo>
                    <a:pt x="691007" y="4600448"/>
                    <a:pt x="298323" y="5852922"/>
                    <a:pt x="721106" y="6748145"/>
                  </a:cubicBezTo>
                  <a:cubicBezTo>
                    <a:pt x="864743" y="7049516"/>
                    <a:pt x="1083564" y="7259066"/>
                    <a:pt x="1286764" y="7473569"/>
                  </a:cubicBezTo>
                  <a:cubicBezTo>
                    <a:pt x="1947545" y="8133207"/>
                    <a:pt x="2623058" y="8792972"/>
                    <a:pt x="3377184" y="9135237"/>
                  </a:cubicBezTo>
                  <a:lnTo>
                    <a:pt x="3377184" y="0"/>
                  </a:ln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3555922" y="-203923"/>
            <a:ext cx="15694048" cy="10286950"/>
          </a:xfrm>
          <a:custGeom>
            <a:avLst/>
            <a:gdLst/>
            <a:ahLst/>
            <a:cxnLst/>
            <a:rect l="l" t="t" r="r" b="b"/>
            <a:pathLst>
              <a:path w="15694048" h="10286950">
                <a:moveTo>
                  <a:pt x="0" y="0"/>
                </a:moveTo>
                <a:lnTo>
                  <a:pt x="15694048" y="0"/>
                </a:lnTo>
                <a:lnTo>
                  <a:pt x="15694048" y="10286950"/>
                </a:lnTo>
                <a:lnTo>
                  <a:pt x="0" y="10286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9826" y="0"/>
            <a:ext cx="9622668" cy="10286974"/>
            <a:chOff x="0" y="0"/>
            <a:chExt cx="12830224" cy="137159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9413" cy="13716000"/>
            </a:xfrm>
            <a:custGeom>
              <a:avLst/>
              <a:gdLst/>
              <a:ahLst/>
              <a:cxnLst/>
              <a:rect l="l" t="t" r="r" b="b"/>
              <a:pathLst>
                <a:path w="12829413" h="13716000">
                  <a:moveTo>
                    <a:pt x="0" y="0"/>
                  </a:moveTo>
                  <a:lnTo>
                    <a:pt x="0" y="13686537"/>
                  </a:lnTo>
                  <a:lnTo>
                    <a:pt x="11824081" y="13716000"/>
                  </a:lnTo>
                  <a:cubicBezTo>
                    <a:pt x="11824081" y="13716000"/>
                    <a:pt x="12741783" y="12485624"/>
                    <a:pt x="12787630" y="9762110"/>
                  </a:cubicBezTo>
                  <a:cubicBezTo>
                    <a:pt x="12829413" y="5224018"/>
                    <a:pt x="10040493" y="0"/>
                    <a:pt x="10040493" y="0"/>
                  </a:cubicBezTo>
                  <a:close/>
                </a:path>
              </a:pathLst>
            </a:custGeom>
            <a:solidFill>
              <a:srgbClr val="F4ECE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479468" y="3456684"/>
            <a:ext cx="7228950" cy="86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THUẬN LỢI :</a:t>
            </a:r>
            <a:endParaRPr lang="en-US" sz="59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 Bold" panose="02020803070505020304"/>
              <a:cs typeface="Times New Roman" panose="02020603050405020304" pitchFamily="18" charset="0"/>
              <a:sym typeface="Times New Roman Bold" panose="020208030705050203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9566" y="4522952"/>
            <a:ext cx="9181234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indent="-345440" algn="l">
              <a:lnSpc>
                <a:spcPts val="3840"/>
              </a:lnSpc>
              <a:buFont typeface="Arial" panose="020B0604020202020204"/>
              <a:buChar char="•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Được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thầy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hướng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dẫn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tận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tình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và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chia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sẻ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345440" lvl="1" algn="l">
              <a:lnSpc>
                <a:spcPts val="3840"/>
              </a:lnSpc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các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công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cụ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hỗ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trợ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thực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hiện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các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công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việc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345440" lvl="1" algn="l">
              <a:lnSpc>
                <a:spcPts val="3840"/>
              </a:lnSpc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690880" lvl="1" indent="-345440" algn="l">
              <a:lnSpc>
                <a:spcPts val="3840"/>
              </a:lnSpc>
              <a:buFont typeface="Arial" panose="020B0604020202020204"/>
              <a:buChar char="•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Nhóm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trưởng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điều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phối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đốc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thúc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công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việc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và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phân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công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việc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hợp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lý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phù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hợp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cho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từng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thành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viên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690880" lvl="1" indent="-345440" algn="l">
              <a:lnSpc>
                <a:spcPts val="3840"/>
              </a:lnSpc>
              <a:buFont typeface="Arial" panose="020B0604020202020204"/>
              <a:buChar char="•"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690880" lvl="1" indent="-345440" algn="l">
              <a:lnSpc>
                <a:spcPts val="3840"/>
              </a:lnSpc>
              <a:buFont typeface="Arial" panose="020B0604020202020204"/>
              <a:buChar char="•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Các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thành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viên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đều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có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trách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nhiệm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,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hoàn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thành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tốt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nhiệm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vụ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được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giao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756458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250450" y="-308252"/>
            <a:ext cx="3459836" cy="3115788"/>
          </a:xfrm>
          <a:custGeom>
            <a:avLst/>
            <a:gdLst/>
            <a:ahLst/>
            <a:cxnLst/>
            <a:rect l="l" t="t" r="r" b="b"/>
            <a:pathLst>
              <a:path w="3459836" h="3115788">
                <a:moveTo>
                  <a:pt x="0" y="0"/>
                </a:moveTo>
                <a:lnTo>
                  <a:pt x="3459836" y="0"/>
                </a:lnTo>
                <a:lnTo>
                  <a:pt x="3459836" y="3115788"/>
                </a:lnTo>
                <a:lnTo>
                  <a:pt x="0" y="311578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2" y="-38878"/>
            <a:ext cx="3555900" cy="2237746"/>
          </a:xfrm>
          <a:custGeom>
            <a:avLst/>
            <a:gdLst/>
            <a:ahLst/>
            <a:cxnLst/>
            <a:rect l="l" t="t" r="r" b="b"/>
            <a:pathLst>
              <a:path w="3555900" h="2237746">
                <a:moveTo>
                  <a:pt x="0" y="0"/>
                </a:moveTo>
                <a:lnTo>
                  <a:pt x="3555900" y="0"/>
                </a:lnTo>
                <a:lnTo>
                  <a:pt x="3555900" y="2237746"/>
                </a:lnTo>
                <a:lnTo>
                  <a:pt x="0" y="2237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7125648" y="5143500"/>
            <a:ext cx="2533594" cy="6853354"/>
            <a:chOff x="0" y="0"/>
            <a:chExt cx="3378125" cy="9137805"/>
          </a:xfrm>
        </p:grpSpPr>
        <p:sp>
          <p:nvSpPr>
            <p:cNvPr id="20" name="Freeform 20"/>
            <p:cNvSpPr/>
            <p:nvPr/>
          </p:nvSpPr>
          <p:spPr>
            <a:xfrm>
              <a:off x="0" y="1270"/>
              <a:ext cx="3377184" cy="9135237"/>
            </a:xfrm>
            <a:custGeom>
              <a:avLst/>
              <a:gdLst/>
              <a:ahLst/>
              <a:cxnLst/>
              <a:rect l="l" t="t" r="r" b="b"/>
              <a:pathLst>
                <a:path w="3377184" h="9135237">
                  <a:moveTo>
                    <a:pt x="3377184" y="0"/>
                  </a:moveTo>
                  <a:cubicBezTo>
                    <a:pt x="2528824" y="464947"/>
                    <a:pt x="1698625" y="996950"/>
                    <a:pt x="849376" y="1466977"/>
                  </a:cubicBezTo>
                  <a:cubicBezTo>
                    <a:pt x="486918" y="1661668"/>
                    <a:pt x="60452" y="1957959"/>
                    <a:pt x="30226" y="2468880"/>
                  </a:cubicBezTo>
                  <a:cubicBezTo>
                    <a:pt x="0" y="2892933"/>
                    <a:pt x="249936" y="3256280"/>
                    <a:pt x="377952" y="3639439"/>
                  </a:cubicBezTo>
                  <a:cubicBezTo>
                    <a:pt x="691007" y="4600448"/>
                    <a:pt x="298323" y="5852922"/>
                    <a:pt x="721106" y="6748145"/>
                  </a:cubicBezTo>
                  <a:cubicBezTo>
                    <a:pt x="864743" y="7049516"/>
                    <a:pt x="1083564" y="7259066"/>
                    <a:pt x="1286764" y="7473569"/>
                  </a:cubicBezTo>
                  <a:cubicBezTo>
                    <a:pt x="1947545" y="8133207"/>
                    <a:pt x="2623058" y="8792972"/>
                    <a:pt x="3377184" y="9135237"/>
                  </a:cubicBezTo>
                  <a:lnTo>
                    <a:pt x="3377184" y="0"/>
                  </a:lnTo>
                  <a:close/>
                </a:path>
              </a:pathLst>
            </a:custGeom>
            <a:solidFill>
              <a:srgbClr val="E5D0C3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9600" y="6873300"/>
            <a:ext cx="6199392" cy="6706884"/>
          </a:xfrm>
          <a:custGeom>
            <a:avLst/>
            <a:gdLst/>
            <a:ahLst/>
            <a:cxnLst/>
            <a:rect l="l" t="t" r="r" b="b"/>
            <a:pathLst>
              <a:path w="6199392" h="6706884">
                <a:moveTo>
                  <a:pt x="0" y="0"/>
                </a:moveTo>
                <a:lnTo>
                  <a:pt x="6199392" y="0"/>
                </a:lnTo>
                <a:lnTo>
                  <a:pt x="6199392" y="6706884"/>
                </a:lnTo>
                <a:lnTo>
                  <a:pt x="0" y="67068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72808" y="8779694"/>
            <a:ext cx="3150380" cy="1803348"/>
          </a:xfrm>
          <a:custGeom>
            <a:avLst/>
            <a:gdLst/>
            <a:ahLst/>
            <a:cxnLst/>
            <a:rect l="l" t="t" r="r" b="b"/>
            <a:pathLst>
              <a:path w="3150380" h="1803348">
                <a:moveTo>
                  <a:pt x="0" y="0"/>
                </a:moveTo>
                <a:lnTo>
                  <a:pt x="3150380" y="0"/>
                </a:lnTo>
                <a:lnTo>
                  <a:pt x="3150380" y="1803348"/>
                </a:lnTo>
                <a:lnTo>
                  <a:pt x="0" y="180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4500" y="1344450"/>
            <a:ext cx="5949100" cy="6953500"/>
          </a:xfrm>
          <a:custGeom>
            <a:avLst/>
            <a:gdLst/>
            <a:ahLst/>
            <a:cxnLst/>
            <a:rect l="l" t="t" r="r" b="b"/>
            <a:pathLst>
              <a:path w="5949100" h="6953500">
                <a:moveTo>
                  <a:pt x="0" y="0"/>
                </a:moveTo>
                <a:lnTo>
                  <a:pt x="5949100" y="0"/>
                </a:lnTo>
                <a:lnTo>
                  <a:pt x="5949100" y="6953500"/>
                </a:lnTo>
                <a:lnTo>
                  <a:pt x="0" y="695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119474"/>
            <a:ext cx="18288398" cy="10346216"/>
          </a:xfrm>
          <a:custGeom>
            <a:avLst/>
            <a:gdLst/>
            <a:ahLst/>
            <a:cxnLst/>
            <a:rect l="l" t="t" r="r" b="b"/>
            <a:pathLst>
              <a:path w="18288398" h="10346216">
                <a:moveTo>
                  <a:pt x="0" y="0"/>
                </a:moveTo>
                <a:lnTo>
                  <a:pt x="18288398" y="0"/>
                </a:lnTo>
                <a:lnTo>
                  <a:pt x="18288398" y="10346216"/>
                </a:lnTo>
                <a:lnTo>
                  <a:pt x="0" y="10346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51658" y="1488193"/>
            <a:ext cx="7521150" cy="123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KHÓ KHĂN:</a:t>
            </a:r>
            <a:endParaRPr lang="en-US" sz="85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63600" y="2955043"/>
            <a:ext cx="10243591" cy="555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0" lvl="1" indent="-377825" algn="l">
              <a:lnSpc>
                <a:spcPts val="6300"/>
              </a:lnSpc>
              <a:buFont typeface="Arial" panose="020B0604020202020204"/>
              <a:buChar char="•"/>
            </a:pP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Một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vài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thành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viên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còn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thụ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động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,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chưa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tích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cực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đóng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góp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ý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tưởng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cho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dự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án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755650" lvl="1" indent="-377825" algn="l">
              <a:lnSpc>
                <a:spcPts val="6300"/>
              </a:lnSpc>
              <a:buFont typeface="Arial" panose="020B0604020202020204"/>
              <a:buChar char="•"/>
            </a:pP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Một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số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nghiệp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vụ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,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kiến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thức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còn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khá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mới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so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với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sự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hiểu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biết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chung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của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nhóm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755650" lvl="1" indent="-377825" algn="l">
              <a:lnSpc>
                <a:spcPts val="6300"/>
              </a:lnSpc>
              <a:buFont typeface="Arial" panose="020B0604020202020204"/>
              <a:buChar char="•"/>
            </a:pP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Các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báo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cáo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chưa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thật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sự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đầy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đủ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,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đa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phần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là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những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phần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chính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và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các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ví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dụ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Vì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khối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lượng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công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việc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thực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tế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rất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nhiều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và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phức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3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tạp</a:t>
            </a:r>
            <a:r>
              <a:rPr lang="en-US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3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1429600" y="6873300"/>
            <a:ext cx="6199392" cy="6706884"/>
          </a:xfrm>
          <a:custGeom>
            <a:avLst/>
            <a:gdLst/>
            <a:ahLst/>
            <a:cxnLst/>
            <a:rect l="l" t="t" r="r" b="b"/>
            <a:pathLst>
              <a:path w="6199392" h="6706884">
                <a:moveTo>
                  <a:pt x="0" y="0"/>
                </a:moveTo>
                <a:lnTo>
                  <a:pt x="6199392" y="0"/>
                </a:lnTo>
                <a:lnTo>
                  <a:pt x="6199392" y="6706884"/>
                </a:lnTo>
                <a:lnTo>
                  <a:pt x="0" y="67068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72808" y="8779694"/>
            <a:ext cx="3150380" cy="1803348"/>
          </a:xfrm>
          <a:custGeom>
            <a:avLst/>
            <a:gdLst/>
            <a:ahLst/>
            <a:cxnLst/>
            <a:rect l="l" t="t" r="r" b="b"/>
            <a:pathLst>
              <a:path w="3150380" h="1803348">
                <a:moveTo>
                  <a:pt x="0" y="0"/>
                </a:moveTo>
                <a:lnTo>
                  <a:pt x="3150380" y="0"/>
                </a:lnTo>
                <a:lnTo>
                  <a:pt x="3150380" y="1803348"/>
                </a:lnTo>
                <a:lnTo>
                  <a:pt x="0" y="180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9600" y="7810500"/>
            <a:ext cx="7364095" cy="8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6833F"/>
                </a:solidFill>
              </a14:hiddenFill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>
                <a:solidFill>
                  <a:srgbClr val="D5683F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DỰ ÁN</a:t>
            </a:r>
            <a:endParaRPr lang="en-US" sz="6000">
              <a:solidFill>
                <a:srgbClr val="D5683F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200012">
            <a:off x="-3671670" y="7107452"/>
            <a:ext cx="6834580" cy="5591798"/>
            <a:chOff x="0" y="0"/>
            <a:chExt cx="9112773" cy="7455731"/>
          </a:xfrm>
        </p:grpSpPr>
        <p:sp>
          <p:nvSpPr>
            <p:cNvPr id="3" name="Freeform 3"/>
            <p:cNvSpPr/>
            <p:nvPr/>
          </p:nvSpPr>
          <p:spPr>
            <a:xfrm>
              <a:off x="3683" y="3683"/>
              <a:ext cx="9109075" cy="7448296"/>
            </a:xfrm>
            <a:custGeom>
              <a:avLst/>
              <a:gdLst/>
              <a:ahLst/>
              <a:cxnLst/>
              <a:rect l="l" t="t" r="r" b="b"/>
              <a:pathLst>
                <a:path w="9109075" h="7448296">
                  <a:moveTo>
                    <a:pt x="4022852" y="0"/>
                  </a:moveTo>
                  <a:cubicBezTo>
                    <a:pt x="3548888" y="0"/>
                    <a:pt x="3060065" y="97028"/>
                    <a:pt x="2567432" y="313436"/>
                  </a:cubicBezTo>
                  <a:cubicBezTo>
                    <a:pt x="768731" y="1018794"/>
                    <a:pt x="0" y="2619629"/>
                    <a:pt x="0" y="4481703"/>
                  </a:cubicBezTo>
                  <a:cubicBezTo>
                    <a:pt x="0" y="5313807"/>
                    <a:pt x="59817" y="6280277"/>
                    <a:pt x="768731" y="6851269"/>
                  </a:cubicBezTo>
                  <a:cubicBezTo>
                    <a:pt x="1317244" y="7295389"/>
                    <a:pt x="2085975" y="7448296"/>
                    <a:pt x="2810002" y="7448296"/>
                  </a:cubicBezTo>
                  <a:cubicBezTo>
                    <a:pt x="2944368" y="7448296"/>
                    <a:pt x="3071241" y="7444613"/>
                    <a:pt x="3201797" y="7437120"/>
                  </a:cubicBezTo>
                  <a:cubicBezTo>
                    <a:pt x="5646039" y="7313930"/>
                    <a:pt x="9109075" y="5698236"/>
                    <a:pt x="7814183" y="2757678"/>
                  </a:cubicBezTo>
                  <a:cubicBezTo>
                    <a:pt x="7123811" y="1160526"/>
                    <a:pt x="5657342" y="0"/>
                    <a:pt x="4022852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4028106" y="-1725302"/>
            <a:ext cx="5563252" cy="5208856"/>
            <a:chOff x="0" y="0"/>
            <a:chExt cx="7417669" cy="6945141"/>
          </a:xfrm>
        </p:grpSpPr>
        <p:sp>
          <p:nvSpPr>
            <p:cNvPr id="5" name="Freeform 5"/>
            <p:cNvSpPr/>
            <p:nvPr/>
          </p:nvSpPr>
          <p:spPr>
            <a:xfrm>
              <a:off x="0" y="2540"/>
              <a:ext cx="7417689" cy="6940042"/>
            </a:xfrm>
            <a:custGeom>
              <a:avLst/>
              <a:gdLst/>
              <a:ahLst/>
              <a:cxnLst/>
              <a:rect l="l" t="t" r="r" b="b"/>
              <a:pathLst>
                <a:path w="7417689" h="6940042">
                  <a:moveTo>
                    <a:pt x="3996309" y="0"/>
                  </a:moveTo>
                  <a:cubicBezTo>
                    <a:pt x="3252724" y="0"/>
                    <a:pt x="2611374" y="332232"/>
                    <a:pt x="2327783" y="1277620"/>
                  </a:cubicBezTo>
                  <a:cubicBezTo>
                    <a:pt x="1750314" y="3038221"/>
                    <a:pt x="0" y="4037330"/>
                    <a:pt x="917321" y="5618988"/>
                  </a:cubicBezTo>
                  <a:cubicBezTo>
                    <a:pt x="1471803" y="6574663"/>
                    <a:pt x="2215388" y="6940042"/>
                    <a:pt x="3007487" y="6940042"/>
                  </a:cubicBezTo>
                  <a:cubicBezTo>
                    <a:pt x="4037203" y="6940042"/>
                    <a:pt x="5146167" y="6321679"/>
                    <a:pt x="6014974" y="5575554"/>
                  </a:cubicBezTo>
                  <a:cubicBezTo>
                    <a:pt x="6541389" y="5092573"/>
                    <a:pt x="7016623" y="4479417"/>
                    <a:pt x="7070217" y="3827780"/>
                  </a:cubicBezTo>
                  <a:cubicBezTo>
                    <a:pt x="7070217" y="3122549"/>
                    <a:pt x="7417689" y="1540891"/>
                    <a:pt x="6847967" y="1098804"/>
                  </a:cubicBezTo>
                  <a:cubicBezTo>
                    <a:pt x="6122162" y="577469"/>
                    <a:pt x="4972431" y="0"/>
                    <a:pt x="399630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904022" y="8088122"/>
            <a:ext cx="3555900" cy="2237746"/>
          </a:xfrm>
          <a:custGeom>
            <a:avLst/>
            <a:gdLst/>
            <a:ahLst/>
            <a:cxnLst/>
            <a:rect l="l" t="t" r="r" b="b"/>
            <a:pathLst>
              <a:path w="3555900" h="2237746">
                <a:moveTo>
                  <a:pt x="0" y="0"/>
                </a:moveTo>
                <a:lnTo>
                  <a:pt x="3555900" y="0"/>
                </a:lnTo>
                <a:lnTo>
                  <a:pt x="3555900" y="2237746"/>
                </a:lnTo>
                <a:lnTo>
                  <a:pt x="0" y="22377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5400000">
            <a:off x="3088102" y="8919038"/>
            <a:ext cx="840854" cy="922598"/>
            <a:chOff x="0" y="0"/>
            <a:chExt cx="1121139" cy="1230131"/>
          </a:xfrm>
        </p:grpSpPr>
        <p:sp>
          <p:nvSpPr>
            <p:cNvPr id="8" name="Freeform 8"/>
            <p:cNvSpPr/>
            <p:nvPr/>
          </p:nvSpPr>
          <p:spPr>
            <a:xfrm>
              <a:off x="0" y="508"/>
              <a:ext cx="1121156" cy="1229106"/>
            </a:xfrm>
            <a:custGeom>
              <a:avLst/>
              <a:gdLst/>
              <a:ahLst/>
              <a:cxnLst/>
              <a:rect l="l" t="t" r="r" b="b"/>
              <a:pathLst>
                <a:path w="1121156" h="1229106">
                  <a:moveTo>
                    <a:pt x="604012" y="0"/>
                  </a:moveTo>
                  <a:cubicBezTo>
                    <a:pt x="491617" y="0"/>
                    <a:pt x="394716" y="58801"/>
                    <a:pt x="351790" y="226187"/>
                  </a:cubicBezTo>
                  <a:cubicBezTo>
                    <a:pt x="264541" y="538099"/>
                    <a:pt x="0" y="715010"/>
                    <a:pt x="138684" y="995172"/>
                  </a:cubicBezTo>
                  <a:cubicBezTo>
                    <a:pt x="222504" y="1164463"/>
                    <a:pt x="334899" y="1229106"/>
                    <a:pt x="454533" y="1229106"/>
                  </a:cubicBezTo>
                  <a:cubicBezTo>
                    <a:pt x="610235" y="1229106"/>
                    <a:pt x="777748" y="1119632"/>
                    <a:pt x="909066" y="987425"/>
                  </a:cubicBezTo>
                  <a:cubicBezTo>
                    <a:pt x="988568" y="901827"/>
                    <a:pt x="1060450" y="793242"/>
                    <a:pt x="1068578" y="677799"/>
                  </a:cubicBezTo>
                  <a:cubicBezTo>
                    <a:pt x="1068578" y="552831"/>
                    <a:pt x="1121156" y="272796"/>
                    <a:pt x="1034923" y="194437"/>
                  </a:cubicBezTo>
                  <a:cubicBezTo>
                    <a:pt x="925322" y="102235"/>
                    <a:pt x="751586" y="0"/>
                    <a:pt x="604012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17137430" y="3723234"/>
            <a:ext cx="687300" cy="562348"/>
            <a:chOff x="0" y="0"/>
            <a:chExt cx="916400" cy="749797"/>
          </a:xfrm>
        </p:grpSpPr>
        <p:sp>
          <p:nvSpPr>
            <p:cNvPr id="10" name="Freeform 10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-4220994" y="-2897356"/>
            <a:ext cx="7659644" cy="7245396"/>
          </a:xfrm>
          <a:custGeom>
            <a:avLst/>
            <a:gdLst/>
            <a:ahLst/>
            <a:cxnLst/>
            <a:rect l="l" t="t" r="r" b="b"/>
            <a:pathLst>
              <a:path w="7659644" h="7245396">
                <a:moveTo>
                  <a:pt x="0" y="0"/>
                </a:moveTo>
                <a:lnTo>
                  <a:pt x="7659644" y="0"/>
                </a:lnTo>
                <a:lnTo>
                  <a:pt x="7659644" y="7245396"/>
                </a:lnTo>
                <a:lnTo>
                  <a:pt x="0" y="7245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1991266">
            <a:off x="840910" y="3546126"/>
            <a:ext cx="1120212" cy="916568"/>
            <a:chOff x="0" y="0"/>
            <a:chExt cx="1493616" cy="1222091"/>
          </a:xfrm>
        </p:grpSpPr>
        <p:sp>
          <p:nvSpPr>
            <p:cNvPr id="13" name="Freeform 13"/>
            <p:cNvSpPr/>
            <p:nvPr/>
          </p:nvSpPr>
          <p:spPr>
            <a:xfrm>
              <a:off x="0" y="635"/>
              <a:ext cx="1492885" cy="1220978"/>
            </a:xfrm>
            <a:custGeom>
              <a:avLst/>
              <a:gdLst/>
              <a:ahLst/>
              <a:cxnLst/>
              <a:rect l="l" t="t" r="r" b="b"/>
              <a:pathLst>
                <a:path w="1492885" h="1220978">
                  <a:moveTo>
                    <a:pt x="833628" y="0"/>
                  </a:moveTo>
                  <a:cubicBezTo>
                    <a:pt x="911352" y="0"/>
                    <a:pt x="991489" y="15875"/>
                    <a:pt x="1072134" y="51435"/>
                  </a:cubicBezTo>
                  <a:cubicBezTo>
                    <a:pt x="1366901" y="167005"/>
                    <a:pt x="1492885" y="429387"/>
                    <a:pt x="1492885" y="734695"/>
                  </a:cubicBezTo>
                  <a:cubicBezTo>
                    <a:pt x="1492885" y="871093"/>
                    <a:pt x="1483106" y="1029462"/>
                    <a:pt x="1366901" y="1123061"/>
                  </a:cubicBezTo>
                  <a:cubicBezTo>
                    <a:pt x="1276985" y="1195832"/>
                    <a:pt x="1151001" y="1220978"/>
                    <a:pt x="1032383" y="1220978"/>
                  </a:cubicBezTo>
                  <a:cubicBezTo>
                    <a:pt x="1010412" y="1220978"/>
                    <a:pt x="989584" y="1220343"/>
                    <a:pt x="968121" y="1219200"/>
                  </a:cubicBezTo>
                  <a:cubicBezTo>
                    <a:pt x="567563" y="1198880"/>
                    <a:pt x="0" y="933958"/>
                    <a:pt x="212217" y="451993"/>
                  </a:cubicBezTo>
                  <a:cubicBezTo>
                    <a:pt x="325374" y="190246"/>
                    <a:pt x="565785" y="0"/>
                    <a:pt x="833628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14" name="Group 14"/>
          <p:cNvGrpSpPr/>
          <p:nvPr/>
        </p:nvGrpSpPr>
        <p:grpSpPr>
          <a:xfrm rot="644044">
            <a:off x="2356428" y="8115126"/>
            <a:ext cx="535598" cy="438248"/>
            <a:chOff x="0" y="0"/>
            <a:chExt cx="714131" cy="584331"/>
          </a:xfrm>
        </p:grpSpPr>
        <p:sp>
          <p:nvSpPr>
            <p:cNvPr id="15" name="Freeform 15"/>
            <p:cNvSpPr/>
            <p:nvPr/>
          </p:nvSpPr>
          <p:spPr>
            <a:xfrm>
              <a:off x="0" y="254"/>
              <a:ext cx="713867" cy="583565"/>
            </a:xfrm>
            <a:custGeom>
              <a:avLst/>
              <a:gdLst/>
              <a:ahLst/>
              <a:cxnLst/>
              <a:rect l="l" t="t" r="r" b="b"/>
              <a:pathLst>
                <a:path w="713867" h="583565">
                  <a:moveTo>
                    <a:pt x="398653" y="0"/>
                  </a:moveTo>
                  <a:cubicBezTo>
                    <a:pt x="435737" y="0"/>
                    <a:pt x="474091" y="7620"/>
                    <a:pt x="512699" y="24511"/>
                  </a:cubicBezTo>
                  <a:cubicBezTo>
                    <a:pt x="653669" y="79756"/>
                    <a:pt x="713867" y="205232"/>
                    <a:pt x="713867" y="351155"/>
                  </a:cubicBezTo>
                  <a:cubicBezTo>
                    <a:pt x="713867" y="416433"/>
                    <a:pt x="709168" y="492125"/>
                    <a:pt x="653669" y="536829"/>
                  </a:cubicBezTo>
                  <a:cubicBezTo>
                    <a:pt x="610743" y="571627"/>
                    <a:pt x="550418" y="583565"/>
                    <a:pt x="493649" y="583565"/>
                  </a:cubicBezTo>
                  <a:cubicBezTo>
                    <a:pt x="483108" y="583565"/>
                    <a:pt x="473202" y="583311"/>
                    <a:pt x="462915" y="582676"/>
                  </a:cubicBezTo>
                  <a:cubicBezTo>
                    <a:pt x="271399" y="573278"/>
                    <a:pt x="0" y="446659"/>
                    <a:pt x="101473" y="216154"/>
                  </a:cubicBezTo>
                  <a:cubicBezTo>
                    <a:pt x="155575" y="90932"/>
                    <a:pt x="270510" y="0"/>
                    <a:pt x="398653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81416" y="563417"/>
            <a:ext cx="15225150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48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TRANG CHỦ:</a:t>
            </a:r>
            <a:endParaRPr lang="en-US" sz="4800" u="sng" dirty="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sp>
        <p:nvSpPr>
          <p:cNvPr id="18" name="Freeform 11"/>
          <p:cNvSpPr/>
          <p:nvPr/>
        </p:nvSpPr>
        <p:spPr>
          <a:xfrm>
            <a:off x="1555115" y="1864995"/>
            <a:ext cx="14554200" cy="7692390"/>
          </a:xfrm>
          <a:custGeom>
            <a:avLst/>
            <a:gdLst/>
            <a:ahLst/>
            <a:cxnLst/>
            <a:rect l="l" t="t" r="r" b="b"/>
            <a:pathLst>
              <a:path w="15091310" h="8021436">
                <a:moveTo>
                  <a:pt x="0" y="0"/>
                </a:moveTo>
                <a:lnTo>
                  <a:pt x="15091310" y="0"/>
                </a:lnTo>
                <a:lnTo>
                  <a:pt x="15091310" y="8021436"/>
                </a:lnTo>
                <a:lnTo>
                  <a:pt x="0" y="8021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23100" y="8464124"/>
            <a:ext cx="7089798" cy="5800954"/>
            <a:chOff x="0" y="0"/>
            <a:chExt cx="9453064" cy="7734605"/>
          </a:xfrm>
        </p:grpSpPr>
        <p:sp>
          <p:nvSpPr>
            <p:cNvPr id="3" name="Freeform 3"/>
            <p:cNvSpPr/>
            <p:nvPr/>
          </p:nvSpPr>
          <p:spPr>
            <a:xfrm>
              <a:off x="3810" y="3810"/>
              <a:ext cx="9449181" cy="7726934"/>
            </a:xfrm>
            <a:custGeom>
              <a:avLst/>
              <a:gdLst/>
              <a:ahLst/>
              <a:cxnLst/>
              <a:rect l="l" t="t" r="r" b="b"/>
              <a:pathLst>
                <a:path w="9449181" h="7726934">
                  <a:moveTo>
                    <a:pt x="4173093" y="0"/>
                  </a:moveTo>
                  <a:cubicBezTo>
                    <a:pt x="3681476" y="0"/>
                    <a:pt x="3174365" y="100711"/>
                    <a:pt x="2663444" y="325120"/>
                  </a:cubicBezTo>
                  <a:cubicBezTo>
                    <a:pt x="797433" y="1056894"/>
                    <a:pt x="0" y="2717673"/>
                    <a:pt x="0" y="4649343"/>
                  </a:cubicBezTo>
                  <a:cubicBezTo>
                    <a:pt x="0" y="5512562"/>
                    <a:pt x="61976" y="6515227"/>
                    <a:pt x="797433" y="7107555"/>
                  </a:cubicBezTo>
                  <a:cubicBezTo>
                    <a:pt x="1366520" y="7568184"/>
                    <a:pt x="2163953" y="7726934"/>
                    <a:pt x="2914904" y="7726934"/>
                  </a:cubicBezTo>
                  <a:cubicBezTo>
                    <a:pt x="3054223" y="7726934"/>
                    <a:pt x="3185922" y="7723124"/>
                    <a:pt x="3321304" y="7715377"/>
                  </a:cubicBezTo>
                  <a:cubicBezTo>
                    <a:pt x="5856859" y="7587615"/>
                    <a:pt x="9449181" y="5911469"/>
                    <a:pt x="8105902" y="2860929"/>
                  </a:cubicBezTo>
                  <a:cubicBezTo>
                    <a:pt x="7389876" y="1203960"/>
                    <a:pt x="5868543" y="0"/>
                    <a:pt x="4173093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828644" y="-892104"/>
            <a:ext cx="5407266" cy="2832642"/>
            <a:chOff x="0" y="0"/>
            <a:chExt cx="7209688" cy="3776856"/>
          </a:xfrm>
        </p:grpSpPr>
        <p:sp>
          <p:nvSpPr>
            <p:cNvPr id="5" name="Freeform 5"/>
            <p:cNvSpPr/>
            <p:nvPr/>
          </p:nvSpPr>
          <p:spPr>
            <a:xfrm>
              <a:off x="0" y="1143"/>
              <a:ext cx="7209663" cy="3774567"/>
            </a:xfrm>
            <a:custGeom>
              <a:avLst/>
              <a:gdLst/>
              <a:ahLst/>
              <a:cxnLst/>
              <a:rect l="l" t="t" r="r" b="b"/>
              <a:pathLst>
                <a:path w="7209663" h="3774567">
                  <a:moveTo>
                    <a:pt x="4789932" y="0"/>
                  </a:moveTo>
                  <a:cubicBezTo>
                    <a:pt x="4119880" y="0"/>
                    <a:pt x="3490341" y="428625"/>
                    <a:pt x="2846197" y="654304"/>
                  </a:cubicBezTo>
                  <a:cubicBezTo>
                    <a:pt x="2352040" y="842645"/>
                    <a:pt x="1835404" y="913765"/>
                    <a:pt x="1314196" y="913765"/>
                  </a:cubicBezTo>
                  <a:cubicBezTo>
                    <a:pt x="875411" y="913765"/>
                    <a:pt x="434340" y="864108"/>
                    <a:pt x="0" y="792988"/>
                  </a:cubicBezTo>
                  <a:lnTo>
                    <a:pt x="0" y="3774567"/>
                  </a:lnTo>
                  <a:lnTo>
                    <a:pt x="7209663" y="3774567"/>
                  </a:lnTo>
                  <a:cubicBezTo>
                    <a:pt x="7093458" y="3040126"/>
                    <a:pt x="6879082" y="2304669"/>
                    <a:pt x="6567805" y="1607439"/>
                  </a:cubicBezTo>
                  <a:cubicBezTo>
                    <a:pt x="6279007" y="886714"/>
                    <a:pt x="5772531" y="151130"/>
                    <a:pt x="5018913" y="16891"/>
                  </a:cubicBezTo>
                  <a:cubicBezTo>
                    <a:pt x="4942205" y="4445"/>
                    <a:pt x="4865497" y="0"/>
                    <a:pt x="4789932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956822" y="8269772"/>
            <a:ext cx="3555900" cy="2237746"/>
          </a:xfrm>
          <a:custGeom>
            <a:avLst/>
            <a:gdLst/>
            <a:ahLst/>
            <a:cxnLst/>
            <a:rect l="l" t="t" r="r" b="b"/>
            <a:pathLst>
              <a:path w="3555900" h="2237746">
                <a:moveTo>
                  <a:pt x="0" y="0"/>
                </a:moveTo>
                <a:lnTo>
                  <a:pt x="3555900" y="0"/>
                </a:lnTo>
                <a:lnTo>
                  <a:pt x="3555900" y="2237746"/>
                </a:lnTo>
                <a:lnTo>
                  <a:pt x="0" y="223774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4688" y="477837"/>
            <a:ext cx="1522515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QUẢN LÝ NHÂN VIÊN:</a:t>
            </a:r>
            <a:endParaRPr lang="en-US" sz="48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60" y="1562100"/>
            <a:ext cx="14279880" cy="754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7950" y="8331526"/>
            <a:ext cx="5513928" cy="4370850"/>
          </a:xfrm>
          <a:custGeom>
            <a:avLst/>
            <a:gdLst/>
            <a:ahLst/>
            <a:cxnLst/>
            <a:rect l="l" t="t" r="r" b="b"/>
            <a:pathLst>
              <a:path w="5513928" h="4370850">
                <a:moveTo>
                  <a:pt x="0" y="0"/>
                </a:moveTo>
                <a:lnTo>
                  <a:pt x="5513928" y="0"/>
                </a:lnTo>
                <a:lnTo>
                  <a:pt x="5513928" y="4370850"/>
                </a:lnTo>
                <a:lnTo>
                  <a:pt x="0" y="437085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91948" y="-684972"/>
            <a:ext cx="1803348" cy="3150380"/>
          </a:xfrm>
          <a:custGeom>
            <a:avLst/>
            <a:gdLst/>
            <a:ahLst/>
            <a:cxnLst/>
            <a:rect l="l" t="t" r="r" b="b"/>
            <a:pathLst>
              <a:path w="1803348" h="3150380">
                <a:moveTo>
                  <a:pt x="0" y="0"/>
                </a:moveTo>
                <a:lnTo>
                  <a:pt x="1803348" y="0"/>
                </a:lnTo>
                <a:lnTo>
                  <a:pt x="1803348" y="3150380"/>
                </a:lnTo>
                <a:lnTo>
                  <a:pt x="0" y="3150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17304830" y="2641220"/>
            <a:ext cx="687300" cy="562348"/>
            <a:chOff x="0" y="0"/>
            <a:chExt cx="916400" cy="749797"/>
          </a:xfrm>
        </p:grpSpPr>
        <p:sp>
          <p:nvSpPr>
            <p:cNvPr id="5" name="Freeform 5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439778" y="7449808"/>
            <a:ext cx="840854" cy="922598"/>
            <a:chOff x="0" y="0"/>
            <a:chExt cx="1121139" cy="1230131"/>
          </a:xfrm>
        </p:grpSpPr>
        <p:sp>
          <p:nvSpPr>
            <p:cNvPr id="7" name="Freeform 7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12716" y="2843292"/>
            <a:ext cx="15077102" cy="548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9195" lvl="1" indent="-742950" algn="l">
              <a:lnSpc>
                <a:spcPts val="6180"/>
              </a:lnSpc>
              <a:buAutoNum type="arabicPeriod"/>
            </a:pPr>
            <a:r>
              <a:rPr lang="en-US" sz="404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GIỚI THIỆU THÀNH VIÊN.</a:t>
            </a: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179195" lvl="1" indent="-742950" algn="l">
              <a:lnSpc>
                <a:spcPts val="6180"/>
              </a:lnSpc>
              <a:buAutoNum type="arabicPeriod"/>
            </a:pP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r>
              <a:rPr lang="en-US" sz="404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GIỚI THIỆU CHI TIẾT VỀ DỰ ÁN.</a:t>
            </a: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r>
              <a:rPr lang="en-US" sz="404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NHẬN XÉT CHUNG VỀ QUÁ TRÌNH PHÁT TRIỂN DỰ ÁN.</a:t>
            </a: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36245" lvl="1" algn="l">
              <a:lnSpc>
                <a:spcPts val="6180"/>
              </a:lnSpc>
            </a:pPr>
            <a:r>
              <a:rPr lang="en-US" sz="404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DEMO DỰ ÁN.</a:t>
            </a:r>
            <a:endParaRPr lang="en-US" sz="404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31425" y="914400"/>
            <a:ext cx="1522515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8000" b="1" dirty="0">
                <a:solidFill>
                  <a:schemeClr val="accent5">
                    <a:lumMod val="50000"/>
                  </a:schemeClr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CÁC NỘI DUNG CHÍNH</a:t>
            </a:r>
            <a:endParaRPr lang="en-US" sz="8000" b="1" dirty="0">
              <a:solidFill>
                <a:schemeClr val="accent5">
                  <a:lumMod val="50000"/>
                </a:schemeClr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grpSp>
        <p:nvGrpSpPr>
          <p:cNvPr id="10" name="Group 6"/>
          <p:cNvGrpSpPr/>
          <p:nvPr/>
        </p:nvGrpSpPr>
        <p:grpSpPr>
          <a:xfrm rot="5400000">
            <a:off x="16775509" y="-2811361"/>
            <a:ext cx="993796" cy="813146"/>
            <a:chOff x="0" y="0"/>
            <a:chExt cx="1325061" cy="1084195"/>
          </a:xfrm>
        </p:grpSpPr>
        <p:sp>
          <p:nvSpPr>
            <p:cNvPr id="11" name="Freeform 7"/>
            <p:cNvSpPr/>
            <p:nvPr/>
          </p:nvSpPr>
          <p:spPr>
            <a:xfrm>
              <a:off x="0" y="508"/>
              <a:ext cx="1324483" cy="1083183"/>
            </a:xfrm>
            <a:custGeom>
              <a:avLst/>
              <a:gdLst/>
              <a:ahLst/>
              <a:cxnLst/>
              <a:rect l="l" t="t" r="r" b="b"/>
              <a:pathLst>
                <a:path w="1324483" h="1083183">
                  <a:moveTo>
                    <a:pt x="739521" y="0"/>
                  </a:moveTo>
                  <a:cubicBezTo>
                    <a:pt x="808482" y="0"/>
                    <a:pt x="879475" y="14097"/>
                    <a:pt x="951103" y="45593"/>
                  </a:cubicBezTo>
                  <a:cubicBezTo>
                    <a:pt x="1212596" y="148209"/>
                    <a:pt x="1324483" y="381000"/>
                    <a:pt x="1324483" y="651764"/>
                  </a:cubicBezTo>
                  <a:cubicBezTo>
                    <a:pt x="1324483" y="772795"/>
                    <a:pt x="1315847" y="913257"/>
                    <a:pt x="1212723" y="996315"/>
                  </a:cubicBezTo>
                  <a:cubicBezTo>
                    <a:pt x="1132967" y="1060831"/>
                    <a:pt x="1021207" y="1083183"/>
                    <a:pt x="915924" y="1083183"/>
                  </a:cubicBezTo>
                  <a:cubicBezTo>
                    <a:pt x="896366" y="1083183"/>
                    <a:pt x="877951" y="1082675"/>
                    <a:pt x="858901" y="1081532"/>
                  </a:cubicBezTo>
                  <a:cubicBezTo>
                    <a:pt x="503555" y="1063625"/>
                    <a:pt x="0" y="828675"/>
                    <a:pt x="188341" y="401066"/>
                  </a:cubicBezTo>
                  <a:cubicBezTo>
                    <a:pt x="288671" y="168783"/>
                    <a:pt x="501904" y="0"/>
                    <a:pt x="739521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12" name="Group 14"/>
          <p:cNvGrpSpPr/>
          <p:nvPr/>
        </p:nvGrpSpPr>
        <p:grpSpPr>
          <a:xfrm>
            <a:off x="14637321" y="10918953"/>
            <a:ext cx="3606446" cy="2778104"/>
            <a:chOff x="0" y="0"/>
            <a:chExt cx="4808595" cy="3704139"/>
          </a:xfrm>
        </p:grpSpPr>
        <p:sp>
          <p:nvSpPr>
            <p:cNvPr id="13" name="Freeform 15"/>
            <p:cNvSpPr/>
            <p:nvPr/>
          </p:nvSpPr>
          <p:spPr>
            <a:xfrm>
              <a:off x="508" y="508"/>
              <a:ext cx="4807585" cy="3703574"/>
            </a:xfrm>
            <a:custGeom>
              <a:avLst/>
              <a:gdLst/>
              <a:ahLst/>
              <a:cxnLst/>
              <a:rect l="l" t="t" r="r" b="b"/>
              <a:pathLst>
                <a:path w="4807585" h="3703574">
                  <a:moveTo>
                    <a:pt x="3246501" y="0"/>
                  </a:moveTo>
                  <a:cubicBezTo>
                    <a:pt x="1867789" y="0"/>
                    <a:pt x="65151" y="597916"/>
                    <a:pt x="0" y="3703574"/>
                  </a:cubicBezTo>
                  <a:lnTo>
                    <a:pt x="4807585" y="3703574"/>
                  </a:lnTo>
                  <a:lnTo>
                    <a:pt x="4807585" y="234569"/>
                  </a:lnTo>
                  <a:cubicBezTo>
                    <a:pt x="4807585" y="234569"/>
                    <a:pt x="4110355" y="127"/>
                    <a:pt x="3246628" y="127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4" name="Freeform 16"/>
          <p:cNvSpPr/>
          <p:nvPr/>
        </p:nvSpPr>
        <p:spPr>
          <a:xfrm>
            <a:off x="-292269" y="-3991343"/>
            <a:ext cx="7347754" cy="2664946"/>
          </a:xfrm>
          <a:custGeom>
            <a:avLst/>
            <a:gdLst/>
            <a:ahLst/>
            <a:cxnLst/>
            <a:rect l="l" t="t" r="r" b="b"/>
            <a:pathLst>
              <a:path w="7347754" h="2664946">
                <a:moveTo>
                  <a:pt x="0" y="0"/>
                </a:moveTo>
                <a:lnTo>
                  <a:pt x="7347754" y="0"/>
                </a:lnTo>
                <a:lnTo>
                  <a:pt x="7347754" y="2664946"/>
                </a:lnTo>
                <a:lnTo>
                  <a:pt x="0" y="2664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7"/>
          <p:cNvSpPr/>
          <p:nvPr/>
        </p:nvSpPr>
        <p:spPr>
          <a:xfrm>
            <a:off x="-292269" y="10847610"/>
            <a:ext cx="3073658" cy="3606486"/>
          </a:xfrm>
          <a:custGeom>
            <a:avLst/>
            <a:gdLst/>
            <a:ahLst/>
            <a:cxnLst/>
            <a:rect l="l" t="t" r="r" b="b"/>
            <a:pathLst>
              <a:path w="3073658" h="3606486">
                <a:moveTo>
                  <a:pt x="0" y="0"/>
                </a:moveTo>
                <a:lnTo>
                  <a:pt x="3073658" y="0"/>
                </a:lnTo>
                <a:lnTo>
                  <a:pt x="3073658" y="3606486"/>
                </a:lnTo>
                <a:lnTo>
                  <a:pt x="0" y="360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8"/>
          <p:cNvGrpSpPr/>
          <p:nvPr/>
        </p:nvGrpSpPr>
        <p:grpSpPr>
          <a:xfrm rot="5400000">
            <a:off x="13281645" y="12609981"/>
            <a:ext cx="840854" cy="922598"/>
            <a:chOff x="0" y="0"/>
            <a:chExt cx="1121139" cy="1230131"/>
          </a:xfrm>
        </p:grpSpPr>
        <p:sp>
          <p:nvSpPr>
            <p:cNvPr id="17" name="Freeform 19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18" name="Group 20"/>
          <p:cNvGrpSpPr/>
          <p:nvPr/>
        </p:nvGrpSpPr>
        <p:grpSpPr>
          <a:xfrm rot="-3532039">
            <a:off x="1037899" y="-1214649"/>
            <a:ext cx="685602" cy="752296"/>
            <a:chOff x="0" y="0"/>
            <a:chExt cx="914136" cy="1003061"/>
          </a:xfrm>
        </p:grpSpPr>
        <p:sp>
          <p:nvSpPr>
            <p:cNvPr id="19" name="Freeform 21"/>
            <p:cNvSpPr/>
            <p:nvPr/>
          </p:nvSpPr>
          <p:spPr>
            <a:xfrm>
              <a:off x="0" y="381"/>
              <a:ext cx="914146" cy="1002284"/>
            </a:xfrm>
            <a:custGeom>
              <a:avLst/>
              <a:gdLst/>
              <a:ahLst/>
              <a:cxnLst/>
              <a:rect l="l" t="t" r="r" b="b"/>
              <a:pathLst>
                <a:path w="914146" h="1002284">
                  <a:moveTo>
                    <a:pt x="421640" y="0"/>
                  </a:moveTo>
                  <a:cubicBezTo>
                    <a:pt x="513334" y="0"/>
                    <a:pt x="592328" y="48006"/>
                    <a:pt x="627253" y="184531"/>
                  </a:cubicBezTo>
                  <a:cubicBezTo>
                    <a:pt x="698373" y="438785"/>
                    <a:pt x="914146" y="583057"/>
                    <a:pt x="801116" y="811530"/>
                  </a:cubicBezTo>
                  <a:cubicBezTo>
                    <a:pt x="732790" y="949579"/>
                    <a:pt x="641096" y="1002284"/>
                    <a:pt x="543560" y="1002284"/>
                  </a:cubicBezTo>
                  <a:cubicBezTo>
                    <a:pt x="416687" y="1002284"/>
                    <a:pt x="280035" y="913003"/>
                    <a:pt x="172974" y="805180"/>
                  </a:cubicBezTo>
                  <a:cubicBezTo>
                    <a:pt x="107950" y="735457"/>
                    <a:pt x="49403" y="646938"/>
                    <a:pt x="42799" y="552831"/>
                  </a:cubicBezTo>
                  <a:cubicBezTo>
                    <a:pt x="42799" y="450977"/>
                    <a:pt x="0" y="222504"/>
                    <a:pt x="70231" y="158750"/>
                  </a:cubicBezTo>
                  <a:cubicBezTo>
                    <a:pt x="159639" y="83439"/>
                    <a:pt x="301371" y="0"/>
                    <a:pt x="421640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20" name="Freeform 22"/>
          <p:cNvSpPr/>
          <p:nvPr/>
        </p:nvSpPr>
        <p:spPr>
          <a:xfrm>
            <a:off x="9004324" y="-4611354"/>
            <a:ext cx="9230276" cy="4980889"/>
          </a:xfrm>
          <a:custGeom>
            <a:avLst/>
            <a:gdLst/>
            <a:ahLst/>
            <a:cxnLst/>
            <a:rect l="l" t="t" r="r" b="b"/>
            <a:pathLst>
              <a:path w="9230276" h="4980889">
                <a:moveTo>
                  <a:pt x="0" y="0"/>
                </a:moveTo>
                <a:lnTo>
                  <a:pt x="9230277" y="0"/>
                </a:lnTo>
                <a:lnTo>
                  <a:pt x="9230277" y="4980889"/>
                </a:lnTo>
                <a:lnTo>
                  <a:pt x="0" y="49808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6704" b="-38609"/>
            </a:stretch>
          </a:blipFill>
        </p:spPr>
      </p:sp>
      <p:sp>
        <p:nvSpPr>
          <p:cNvPr id="21" name="TextBox 24"/>
          <p:cNvSpPr txBox="1"/>
          <p:nvPr/>
        </p:nvSpPr>
        <p:spPr>
          <a:xfrm>
            <a:off x="10452709" y="11512846"/>
            <a:ext cx="6734624" cy="311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MÔN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: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DỰ ÁN 1 PRO01042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ĐỀ TÀI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: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QUẢNG LÝ QUÁN CÀ PHÊ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GVHD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: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Thái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Anh </a:t>
            </a:r>
            <a:r>
              <a:rPr lang="en-US" sz="2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Vỹ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>
              <a:lnSpc>
                <a:spcPts val="3480"/>
              </a:lnSpc>
            </a:pPr>
            <a:r>
              <a:rPr lang="en-US" sz="2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Nhóm</a:t>
            </a: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 </a:t>
            </a:r>
            <a:r>
              <a:rPr lang="en-US" sz="2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thực</a:t>
            </a: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 </a:t>
            </a:r>
            <a:r>
              <a:rPr lang="en-US" sz="2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hiện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 Bold" panose="02020803070505020304"/>
                <a:cs typeface="Times New Roman" panose="02020603050405020304" pitchFamily="18" charset="0"/>
                <a:sym typeface="Times New Roman Bold" panose="02020803070505020304"/>
              </a:rPr>
              <a:t>: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Nhóm</a:t>
            </a: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1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22" name="Freeform 2"/>
          <p:cNvSpPr/>
          <p:nvPr/>
        </p:nvSpPr>
        <p:spPr>
          <a:xfrm>
            <a:off x="-6553200" y="-10"/>
            <a:ext cx="3606486" cy="3073658"/>
          </a:xfrm>
          <a:custGeom>
            <a:avLst/>
            <a:gdLst/>
            <a:ahLst/>
            <a:cxnLst/>
            <a:rect l="l" t="t" r="r" b="b"/>
            <a:pathLst>
              <a:path w="3606486" h="3073658">
                <a:moveTo>
                  <a:pt x="0" y="0"/>
                </a:moveTo>
                <a:lnTo>
                  <a:pt x="3606486" y="0"/>
                </a:lnTo>
                <a:lnTo>
                  <a:pt x="3606486" y="3073658"/>
                </a:lnTo>
                <a:lnTo>
                  <a:pt x="0" y="3073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3"/>
          <p:cNvGrpSpPr/>
          <p:nvPr/>
        </p:nvGrpSpPr>
        <p:grpSpPr>
          <a:xfrm>
            <a:off x="-5820862" y="1253376"/>
            <a:ext cx="1720174" cy="1511304"/>
            <a:chOff x="0" y="0"/>
            <a:chExt cx="2293565" cy="2015072"/>
          </a:xfrm>
        </p:grpSpPr>
        <p:sp>
          <p:nvSpPr>
            <p:cNvPr id="24" name="Freeform 4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25" name="Group 5"/>
          <p:cNvGrpSpPr/>
          <p:nvPr/>
        </p:nvGrpSpPr>
        <p:grpSpPr>
          <a:xfrm>
            <a:off x="-3072826" y="148050"/>
            <a:ext cx="687300" cy="562348"/>
            <a:chOff x="0" y="0"/>
            <a:chExt cx="916400" cy="749797"/>
          </a:xfrm>
        </p:grpSpPr>
        <p:sp>
          <p:nvSpPr>
            <p:cNvPr id="26" name="Freeform 6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27" name="Group 7"/>
          <p:cNvGrpSpPr/>
          <p:nvPr/>
        </p:nvGrpSpPr>
        <p:grpSpPr>
          <a:xfrm>
            <a:off x="24652944" y="6091376"/>
            <a:ext cx="840854" cy="922598"/>
            <a:chOff x="0" y="0"/>
            <a:chExt cx="1121139" cy="1230131"/>
          </a:xfrm>
        </p:grpSpPr>
        <p:sp>
          <p:nvSpPr>
            <p:cNvPr id="28" name="Freeform 8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29" name="Freeform 9"/>
          <p:cNvSpPr/>
          <p:nvPr/>
        </p:nvSpPr>
        <p:spPr>
          <a:xfrm>
            <a:off x="21368253" y="7859951"/>
            <a:ext cx="4313391" cy="3652765"/>
          </a:xfrm>
          <a:custGeom>
            <a:avLst/>
            <a:gdLst/>
            <a:ahLst/>
            <a:cxnLst/>
            <a:rect l="l" t="t" r="r" b="b"/>
            <a:pathLst>
              <a:path w="4313391" h="3652765">
                <a:moveTo>
                  <a:pt x="0" y="0"/>
                </a:moveTo>
                <a:lnTo>
                  <a:pt x="4313391" y="0"/>
                </a:lnTo>
                <a:lnTo>
                  <a:pt x="4313391" y="3652765"/>
                </a:lnTo>
                <a:lnTo>
                  <a:pt x="0" y="36527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4794708">
            <a:off x="-2280236" y="-1507208"/>
            <a:ext cx="4870810" cy="4279424"/>
            <a:chOff x="0" y="0"/>
            <a:chExt cx="6494413" cy="5705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91224" cy="5705856"/>
            </a:xfrm>
            <a:custGeom>
              <a:avLst/>
              <a:gdLst/>
              <a:ahLst/>
              <a:cxnLst/>
              <a:rect l="l" t="t" r="r" b="b"/>
              <a:pathLst>
                <a:path w="6491224" h="5705856">
                  <a:moveTo>
                    <a:pt x="3239389" y="0"/>
                  </a:moveTo>
                  <a:cubicBezTo>
                    <a:pt x="2436622" y="0"/>
                    <a:pt x="1671193" y="343535"/>
                    <a:pt x="1018413" y="930656"/>
                  </a:cubicBezTo>
                  <a:cubicBezTo>
                    <a:pt x="543560" y="1355471"/>
                    <a:pt x="0" y="1842643"/>
                    <a:pt x="0" y="2489073"/>
                  </a:cubicBezTo>
                  <a:cubicBezTo>
                    <a:pt x="0" y="3132455"/>
                    <a:pt x="424815" y="3710178"/>
                    <a:pt x="865251" y="4147439"/>
                  </a:cubicBezTo>
                  <a:cubicBezTo>
                    <a:pt x="1639951" y="4956302"/>
                    <a:pt x="2858262" y="5705856"/>
                    <a:pt x="3942207" y="5705856"/>
                  </a:cubicBezTo>
                  <a:cubicBezTo>
                    <a:pt x="4657598" y="5705856"/>
                    <a:pt x="5313553" y="5377942"/>
                    <a:pt x="5744591" y="4522216"/>
                  </a:cubicBezTo>
                  <a:cubicBezTo>
                    <a:pt x="6491224" y="3016885"/>
                    <a:pt x="6169406" y="1136777"/>
                    <a:pt x="4610608" y="337312"/>
                  </a:cubicBezTo>
                  <a:cubicBezTo>
                    <a:pt x="4151503" y="106172"/>
                    <a:pt x="3689223" y="0"/>
                    <a:pt x="323938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11250" y="9149600"/>
            <a:ext cx="687300" cy="562348"/>
            <a:chOff x="0" y="0"/>
            <a:chExt cx="916400" cy="749797"/>
          </a:xfrm>
        </p:grpSpPr>
        <p:sp>
          <p:nvSpPr>
            <p:cNvPr id="5" name="Freeform 5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846638" y="8227002"/>
            <a:ext cx="840854" cy="922598"/>
            <a:chOff x="0" y="0"/>
            <a:chExt cx="1121139" cy="1230131"/>
          </a:xfrm>
        </p:grpSpPr>
        <p:sp>
          <p:nvSpPr>
            <p:cNvPr id="7" name="Freeform 7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846642" y="-1092988"/>
            <a:ext cx="3371056" cy="2838440"/>
          </a:xfrm>
          <a:custGeom>
            <a:avLst/>
            <a:gdLst/>
            <a:ahLst/>
            <a:cxnLst/>
            <a:rect l="l" t="t" r="r" b="b"/>
            <a:pathLst>
              <a:path w="3371056" h="2838440">
                <a:moveTo>
                  <a:pt x="0" y="0"/>
                </a:moveTo>
                <a:lnTo>
                  <a:pt x="3371056" y="0"/>
                </a:lnTo>
                <a:lnTo>
                  <a:pt x="3371056" y="2838440"/>
                </a:lnTo>
                <a:lnTo>
                  <a:pt x="0" y="28384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" y="8091996"/>
            <a:ext cx="3555900" cy="2237746"/>
          </a:xfrm>
          <a:custGeom>
            <a:avLst/>
            <a:gdLst/>
            <a:ahLst/>
            <a:cxnLst/>
            <a:rect l="l" t="t" r="r" b="b"/>
            <a:pathLst>
              <a:path w="3555900" h="2237746">
                <a:moveTo>
                  <a:pt x="0" y="0"/>
                </a:moveTo>
                <a:lnTo>
                  <a:pt x="3555900" y="0"/>
                </a:lnTo>
                <a:lnTo>
                  <a:pt x="3555900" y="2237746"/>
                </a:lnTo>
                <a:lnTo>
                  <a:pt x="0" y="2237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48769" y="7129199"/>
            <a:ext cx="5153864" cy="4856286"/>
          </a:xfrm>
          <a:custGeom>
            <a:avLst/>
            <a:gdLst/>
            <a:ahLst/>
            <a:cxnLst/>
            <a:rect l="l" t="t" r="r" b="b"/>
            <a:pathLst>
              <a:path w="5153864" h="4856286">
                <a:moveTo>
                  <a:pt x="0" y="0"/>
                </a:moveTo>
                <a:lnTo>
                  <a:pt x="5153864" y="0"/>
                </a:lnTo>
                <a:lnTo>
                  <a:pt x="5153864" y="4856286"/>
                </a:lnTo>
                <a:lnTo>
                  <a:pt x="0" y="4856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41627" y="518204"/>
            <a:ext cx="1522515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QUẢN LÝ KHÁCH HÀNG:</a:t>
            </a:r>
            <a:endParaRPr lang="en-US" sz="48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555" y="1638300"/>
            <a:ext cx="14071600" cy="744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419776" y="1447520"/>
            <a:ext cx="3448446" cy="18678404"/>
            <a:chOff x="0" y="0"/>
            <a:chExt cx="4597928" cy="24904539"/>
          </a:xfrm>
        </p:grpSpPr>
        <p:sp>
          <p:nvSpPr>
            <p:cNvPr id="3" name="Freeform 3"/>
            <p:cNvSpPr/>
            <p:nvPr/>
          </p:nvSpPr>
          <p:spPr>
            <a:xfrm>
              <a:off x="381" y="2540"/>
              <a:ext cx="4597146" cy="24899493"/>
            </a:xfrm>
            <a:custGeom>
              <a:avLst/>
              <a:gdLst/>
              <a:ahLst/>
              <a:cxnLst/>
              <a:rect l="l" t="t" r="r" b="b"/>
              <a:pathLst>
                <a:path w="4597146" h="24899493">
                  <a:moveTo>
                    <a:pt x="4597146" y="0"/>
                  </a:moveTo>
                  <a:lnTo>
                    <a:pt x="4597146" y="24899493"/>
                  </a:lnTo>
                  <a:lnTo>
                    <a:pt x="5715" y="24899493"/>
                  </a:lnTo>
                  <a:cubicBezTo>
                    <a:pt x="0" y="23905464"/>
                    <a:pt x="17526" y="22949155"/>
                    <a:pt x="79502" y="22048216"/>
                  </a:cubicBezTo>
                  <a:cubicBezTo>
                    <a:pt x="152908" y="21051648"/>
                    <a:pt x="280543" y="20314285"/>
                    <a:pt x="384937" y="19493865"/>
                  </a:cubicBezTo>
                  <a:cubicBezTo>
                    <a:pt x="789051" y="16423640"/>
                    <a:pt x="978662" y="12273661"/>
                    <a:pt x="1156462" y="8257159"/>
                  </a:cubicBezTo>
                  <a:cubicBezTo>
                    <a:pt x="1279652" y="5528945"/>
                    <a:pt x="1401572" y="2768219"/>
                    <a:pt x="1511681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681526" y="7508940"/>
            <a:ext cx="3606486" cy="3073658"/>
          </a:xfrm>
          <a:custGeom>
            <a:avLst/>
            <a:gdLst/>
            <a:ahLst/>
            <a:cxnLst/>
            <a:rect l="l" t="t" r="r" b="b"/>
            <a:pathLst>
              <a:path w="3606486" h="3073658">
                <a:moveTo>
                  <a:pt x="0" y="0"/>
                </a:moveTo>
                <a:lnTo>
                  <a:pt x="3606486" y="0"/>
                </a:lnTo>
                <a:lnTo>
                  <a:pt x="3606486" y="3073658"/>
                </a:lnTo>
                <a:lnTo>
                  <a:pt x="0" y="30736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4688" y="477837"/>
            <a:ext cx="1522515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QUẢN LÝ SẢN PHẨM:</a:t>
            </a:r>
            <a:endParaRPr lang="en-US" sz="48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635760"/>
            <a:ext cx="13773150" cy="7256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069052" y="7357598"/>
            <a:ext cx="3873744" cy="3782602"/>
            <a:chOff x="0" y="0"/>
            <a:chExt cx="5164992" cy="5043469"/>
          </a:xfrm>
        </p:grpSpPr>
        <p:sp>
          <p:nvSpPr>
            <p:cNvPr id="3" name="Freeform 3"/>
            <p:cNvSpPr/>
            <p:nvPr/>
          </p:nvSpPr>
          <p:spPr>
            <a:xfrm>
              <a:off x="-127" y="889"/>
              <a:ext cx="5164201" cy="5041773"/>
            </a:xfrm>
            <a:custGeom>
              <a:avLst/>
              <a:gdLst/>
              <a:ahLst/>
              <a:cxnLst/>
              <a:rect l="l" t="t" r="r" b="b"/>
              <a:pathLst>
                <a:path w="5164201" h="5041773">
                  <a:moveTo>
                    <a:pt x="4469384" y="0"/>
                  </a:moveTo>
                  <a:cubicBezTo>
                    <a:pt x="4711446" y="945642"/>
                    <a:pt x="4923028" y="1894967"/>
                    <a:pt x="5109718" y="2855976"/>
                  </a:cubicBezTo>
                  <a:cubicBezTo>
                    <a:pt x="5137023" y="2994152"/>
                    <a:pt x="5164201" y="3150362"/>
                    <a:pt x="5109718" y="3273298"/>
                  </a:cubicBezTo>
                  <a:cubicBezTo>
                    <a:pt x="5051933" y="3459353"/>
                    <a:pt x="4854448" y="3552444"/>
                    <a:pt x="4666869" y="3601212"/>
                  </a:cubicBezTo>
                  <a:cubicBezTo>
                    <a:pt x="4173601" y="3757422"/>
                    <a:pt x="3618357" y="3787267"/>
                    <a:pt x="3219196" y="4159377"/>
                  </a:cubicBezTo>
                  <a:cubicBezTo>
                    <a:pt x="2994406" y="4360799"/>
                    <a:pt x="2824226" y="4669663"/>
                    <a:pt x="2554859" y="4826000"/>
                  </a:cubicBezTo>
                  <a:cubicBezTo>
                    <a:pt x="2384679" y="4919091"/>
                    <a:pt x="2169795" y="4919091"/>
                    <a:pt x="1986407" y="4934331"/>
                  </a:cubicBezTo>
                  <a:cubicBezTo>
                    <a:pt x="1318768" y="4967732"/>
                    <a:pt x="664337" y="5012055"/>
                    <a:pt x="0" y="50417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202742" y="-534338"/>
            <a:ext cx="3371056" cy="2838440"/>
          </a:xfrm>
          <a:custGeom>
            <a:avLst/>
            <a:gdLst/>
            <a:ahLst/>
            <a:cxnLst/>
            <a:rect l="l" t="t" r="r" b="b"/>
            <a:pathLst>
              <a:path w="3371056" h="2838440">
                <a:moveTo>
                  <a:pt x="0" y="0"/>
                </a:moveTo>
                <a:lnTo>
                  <a:pt x="3371056" y="0"/>
                </a:lnTo>
                <a:lnTo>
                  <a:pt x="3371056" y="2838440"/>
                </a:lnTo>
                <a:lnTo>
                  <a:pt x="0" y="28384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4688" y="477837"/>
            <a:ext cx="1522515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TẠO SẢN PHẨM:</a:t>
            </a:r>
            <a:endParaRPr lang="en-US" sz="48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62100"/>
            <a:ext cx="13330555" cy="7840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792" y="8483644"/>
            <a:ext cx="3150380" cy="1803348"/>
          </a:xfrm>
          <a:custGeom>
            <a:avLst/>
            <a:gdLst/>
            <a:ahLst/>
            <a:cxnLst/>
            <a:rect l="l" t="t" r="r" b="b"/>
            <a:pathLst>
              <a:path w="3150380" h="1803348">
                <a:moveTo>
                  <a:pt x="0" y="0"/>
                </a:moveTo>
                <a:lnTo>
                  <a:pt x="3150380" y="0"/>
                </a:lnTo>
                <a:lnTo>
                  <a:pt x="3150380" y="1803348"/>
                </a:lnTo>
                <a:lnTo>
                  <a:pt x="0" y="18033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39200" y="1903050"/>
            <a:ext cx="687300" cy="562348"/>
            <a:chOff x="0" y="0"/>
            <a:chExt cx="916400" cy="749797"/>
          </a:xfrm>
        </p:grpSpPr>
        <p:sp>
          <p:nvSpPr>
            <p:cNvPr id="4" name="Freeform 4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201864" y="415302"/>
            <a:ext cx="840854" cy="922598"/>
            <a:chOff x="0" y="0"/>
            <a:chExt cx="1121139" cy="1230131"/>
          </a:xfrm>
        </p:grpSpPr>
        <p:sp>
          <p:nvSpPr>
            <p:cNvPr id="6" name="Freeform 6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0999002" y="997146"/>
            <a:ext cx="3196646" cy="19084052"/>
            <a:chOff x="0" y="0"/>
            <a:chExt cx="4262195" cy="25445403"/>
          </a:xfrm>
        </p:grpSpPr>
        <p:sp>
          <p:nvSpPr>
            <p:cNvPr id="8" name="Freeform 8"/>
            <p:cNvSpPr/>
            <p:nvPr/>
          </p:nvSpPr>
          <p:spPr>
            <a:xfrm>
              <a:off x="0" y="3429"/>
              <a:ext cx="4260977" cy="25438609"/>
            </a:xfrm>
            <a:custGeom>
              <a:avLst/>
              <a:gdLst/>
              <a:ahLst/>
              <a:cxnLst/>
              <a:rect l="l" t="t" r="r" b="b"/>
              <a:pathLst>
                <a:path w="4260977" h="25438609">
                  <a:moveTo>
                    <a:pt x="4260977" y="0"/>
                  </a:moveTo>
                  <a:cubicBezTo>
                    <a:pt x="3190621" y="1294892"/>
                    <a:pt x="2143252" y="2776220"/>
                    <a:pt x="1071626" y="4084955"/>
                  </a:cubicBezTo>
                  <a:cubicBezTo>
                    <a:pt x="614299" y="4627118"/>
                    <a:pt x="76200" y="5452364"/>
                    <a:pt x="38100" y="6875018"/>
                  </a:cubicBezTo>
                  <a:cubicBezTo>
                    <a:pt x="0" y="8055991"/>
                    <a:pt x="315214" y="9067673"/>
                    <a:pt x="476885" y="10134727"/>
                  </a:cubicBezTo>
                  <a:cubicBezTo>
                    <a:pt x="871855" y="12810872"/>
                    <a:pt x="376428" y="16298418"/>
                    <a:pt x="909955" y="18791428"/>
                  </a:cubicBezTo>
                  <a:cubicBezTo>
                    <a:pt x="1091311" y="19630517"/>
                    <a:pt x="1367282" y="20214083"/>
                    <a:pt x="1623568" y="20811491"/>
                  </a:cubicBezTo>
                  <a:cubicBezTo>
                    <a:pt x="2457323" y="22648545"/>
                    <a:pt x="3309493" y="24485473"/>
                    <a:pt x="4260977" y="25438609"/>
                  </a:cubicBezTo>
                  <a:lnTo>
                    <a:pt x="4260977" y="0"/>
                  </a:ln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84688" y="477837"/>
            <a:ext cx="1522515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QUẢN LÝ KHO HÀNG:</a:t>
            </a:r>
            <a:endParaRPr lang="en-US" sz="48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05" y="1485900"/>
            <a:ext cx="14601190" cy="770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89050" y="-1465276"/>
            <a:ext cx="7089798" cy="5800954"/>
            <a:chOff x="0" y="0"/>
            <a:chExt cx="9453064" cy="7734605"/>
          </a:xfrm>
        </p:grpSpPr>
        <p:sp>
          <p:nvSpPr>
            <p:cNvPr id="3" name="Freeform 3"/>
            <p:cNvSpPr/>
            <p:nvPr/>
          </p:nvSpPr>
          <p:spPr>
            <a:xfrm>
              <a:off x="3810" y="3810"/>
              <a:ext cx="9449181" cy="7726934"/>
            </a:xfrm>
            <a:custGeom>
              <a:avLst/>
              <a:gdLst/>
              <a:ahLst/>
              <a:cxnLst/>
              <a:rect l="l" t="t" r="r" b="b"/>
              <a:pathLst>
                <a:path w="9449181" h="7726934">
                  <a:moveTo>
                    <a:pt x="4173093" y="0"/>
                  </a:moveTo>
                  <a:cubicBezTo>
                    <a:pt x="3681476" y="0"/>
                    <a:pt x="3174365" y="100711"/>
                    <a:pt x="2663444" y="325120"/>
                  </a:cubicBezTo>
                  <a:cubicBezTo>
                    <a:pt x="797433" y="1056894"/>
                    <a:pt x="0" y="2717673"/>
                    <a:pt x="0" y="4649343"/>
                  </a:cubicBezTo>
                  <a:cubicBezTo>
                    <a:pt x="0" y="5512562"/>
                    <a:pt x="61976" y="6515227"/>
                    <a:pt x="797433" y="7107555"/>
                  </a:cubicBezTo>
                  <a:cubicBezTo>
                    <a:pt x="1366520" y="7568184"/>
                    <a:pt x="2163953" y="7726934"/>
                    <a:pt x="2914904" y="7726934"/>
                  </a:cubicBezTo>
                  <a:cubicBezTo>
                    <a:pt x="3054223" y="7726934"/>
                    <a:pt x="3185922" y="7723124"/>
                    <a:pt x="3321304" y="7715377"/>
                  </a:cubicBezTo>
                  <a:cubicBezTo>
                    <a:pt x="5856859" y="7587615"/>
                    <a:pt x="9449181" y="5911469"/>
                    <a:pt x="8105902" y="2860929"/>
                  </a:cubicBezTo>
                  <a:cubicBezTo>
                    <a:pt x="7389876" y="1203960"/>
                    <a:pt x="5868543" y="0"/>
                    <a:pt x="4173093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346780" y="-208398"/>
            <a:ext cx="3660442" cy="1383494"/>
          </a:xfrm>
          <a:custGeom>
            <a:avLst/>
            <a:gdLst/>
            <a:ahLst/>
            <a:cxnLst/>
            <a:rect l="l" t="t" r="r" b="b"/>
            <a:pathLst>
              <a:path w="3660442" h="1383494">
                <a:moveTo>
                  <a:pt x="0" y="0"/>
                </a:moveTo>
                <a:lnTo>
                  <a:pt x="3660442" y="0"/>
                </a:lnTo>
                <a:lnTo>
                  <a:pt x="3660442" y="1383494"/>
                </a:lnTo>
                <a:lnTo>
                  <a:pt x="0" y="138349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485852" y="8765202"/>
            <a:ext cx="840854" cy="922598"/>
            <a:chOff x="0" y="0"/>
            <a:chExt cx="1121139" cy="1230131"/>
          </a:xfrm>
        </p:grpSpPr>
        <p:sp>
          <p:nvSpPr>
            <p:cNvPr id="6" name="Freeform 6"/>
            <p:cNvSpPr/>
            <p:nvPr/>
          </p:nvSpPr>
          <p:spPr>
            <a:xfrm>
              <a:off x="0" y="508"/>
              <a:ext cx="1121156" cy="1229106"/>
            </a:xfrm>
            <a:custGeom>
              <a:avLst/>
              <a:gdLst/>
              <a:ahLst/>
              <a:cxnLst/>
              <a:rect l="l" t="t" r="r" b="b"/>
              <a:pathLst>
                <a:path w="1121156" h="1229106">
                  <a:moveTo>
                    <a:pt x="604012" y="0"/>
                  </a:moveTo>
                  <a:cubicBezTo>
                    <a:pt x="491617" y="0"/>
                    <a:pt x="394716" y="58801"/>
                    <a:pt x="351790" y="226187"/>
                  </a:cubicBezTo>
                  <a:cubicBezTo>
                    <a:pt x="264541" y="538099"/>
                    <a:pt x="0" y="715010"/>
                    <a:pt x="138684" y="995172"/>
                  </a:cubicBezTo>
                  <a:cubicBezTo>
                    <a:pt x="222504" y="1164463"/>
                    <a:pt x="334899" y="1229106"/>
                    <a:pt x="454533" y="1229106"/>
                  </a:cubicBezTo>
                  <a:cubicBezTo>
                    <a:pt x="610235" y="1229106"/>
                    <a:pt x="777748" y="1119632"/>
                    <a:pt x="909066" y="987425"/>
                  </a:cubicBezTo>
                  <a:cubicBezTo>
                    <a:pt x="988568" y="901827"/>
                    <a:pt x="1060450" y="793242"/>
                    <a:pt x="1068578" y="677799"/>
                  </a:cubicBezTo>
                  <a:cubicBezTo>
                    <a:pt x="1068578" y="552831"/>
                    <a:pt x="1121156" y="272796"/>
                    <a:pt x="1034923" y="194437"/>
                  </a:cubicBezTo>
                  <a:cubicBezTo>
                    <a:pt x="925322" y="102235"/>
                    <a:pt x="751586" y="0"/>
                    <a:pt x="604012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043924" y="5295624"/>
            <a:ext cx="687300" cy="562348"/>
            <a:chOff x="0" y="0"/>
            <a:chExt cx="916400" cy="749797"/>
          </a:xfrm>
        </p:grpSpPr>
        <p:sp>
          <p:nvSpPr>
            <p:cNvPr id="8" name="Freeform 8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326702" y="6412098"/>
            <a:ext cx="4638356" cy="5089306"/>
            <a:chOff x="0" y="0"/>
            <a:chExt cx="6184475" cy="6785741"/>
          </a:xfrm>
        </p:grpSpPr>
        <p:sp>
          <p:nvSpPr>
            <p:cNvPr id="10" name="Freeform 10"/>
            <p:cNvSpPr/>
            <p:nvPr/>
          </p:nvSpPr>
          <p:spPr>
            <a:xfrm>
              <a:off x="0" y="2540"/>
              <a:ext cx="6184519" cy="6780657"/>
            </a:xfrm>
            <a:custGeom>
              <a:avLst/>
              <a:gdLst/>
              <a:ahLst/>
              <a:cxnLst/>
              <a:rect l="l" t="t" r="r" b="b"/>
              <a:pathLst>
                <a:path w="6184519" h="6780657">
                  <a:moveTo>
                    <a:pt x="3331845" y="0"/>
                  </a:moveTo>
                  <a:cubicBezTo>
                    <a:pt x="2711958" y="0"/>
                    <a:pt x="2177161" y="324612"/>
                    <a:pt x="1940687" y="1248283"/>
                  </a:cubicBezTo>
                  <a:cubicBezTo>
                    <a:pt x="1459357" y="2968371"/>
                    <a:pt x="0" y="3944620"/>
                    <a:pt x="764794" y="5489956"/>
                  </a:cubicBezTo>
                  <a:cubicBezTo>
                    <a:pt x="1227074" y="6423660"/>
                    <a:pt x="1847088" y="6780657"/>
                    <a:pt x="2507488" y="6780657"/>
                  </a:cubicBezTo>
                  <a:cubicBezTo>
                    <a:pt x="3366008" y="6780657"/>
                    <a:pt x="4290568" y="6176518"/>
                    <a:pt x="5014976" y="5447538"/>
                  </a:cubicBezTo>
                  <a:cubicBezTo>
                    <a:pt x="5453888" y="4975733"/>
                    <a:pt x="5850128" y="4376547"/>
                    <a:pt x="5894832" y="3739896"/>
                  </a:cubicBezTo>
                  <a:cubicBezTo>
                    <a:pt x="5894832" y="3050794"/>
                    <a:pt x="6184519" y="1505458"/>
                    <a:pt x="5709539" y="1073531"/>
                  </a:cubicBezTo>
                  <a:cubicBezTo>
                    <a:pt x="5104384" y="564134"/>
                    <a:pt x="4145661" y="0"/>
                    <a:pt x="3331845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84688" y="477837"/>
            <a:ext cx="1522515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QUẢN LÝ ĐƠN HÀNG:</a:t>
            </a:r>
            <a:endParaRPr lang="en-US" sz="48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05" y="1562100"/>
            <a:ext cx="15034260" cy="797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89050" y="-1465276"/>
            <a:ext cx="7089798" cy="5800954"/>
            <a:chOff x="0" y="0"/>
            <a:chExt cx="9453064" cy="7734605"/>
          </a:xfrm>
        </p:grpSpPr>
        <p:sp>
          <p:nvSpPr>
            <p:cNvPr id="3" name="Freeform 3"/>
            <p:cNvSpPr/>
            <p:nvPr/>
          </p:nvSpPr>
          <p:spPr>
            <a:xfrm>
              <a:off x="3810" y="3810"/>
              <a:ext cx="9449181" cy="7726934"/>
            </a:xfrm>
            <a:custGeom>
              <a:avLst/>
              <a:gdLst/>
              <a:ahLst/>
              <a:cxnLst/>
              <a:rect l="l" t="t" r="r" b="b"/>
              <a:pathLst>
                <a:path w="9449181" h="7726934">
                  <a:moveTo>
                    <a:pt x="4173093" y="0"/>
                  </a:moveTo>
                  <a:cubicBezTo>
                    <a:pt x="3681476" y="0"/>
                    <a:pt x="3174365" y="100711"/>
                    <a:pt x="2663444" y="325120"/>
                  </a:cubicBezTo>
                  <a:cubicBezTo>
                    <a:pt x="797433" y="1056894"/>
                    <a:pt x="0" y="2717673"/>
                    <a:pt x="0" y="4649343"/>
                  </a:cubicBezTo>
                  <a:cubicBezTo>
                    <a:pt x="0" y="5512562"/>
                    <a:pt x="61976" y="6515227"/>
                    <a:pt x="797433" y="7107555"/>
                  </a:cubicBezTo>
                  <a:cubicBezTo>
                    <a:pt x="1366520" y="7568184"/>
                    <a:pt x="2163953" y="7726934"/>
                    <a:pt x="2914904" y="7726934"/>
                  </a:cubicBezTo>
                  <a:cubicBezTo>
                    <a:pt x="3054223" y="7726934"/>
                    <a:pt x="3185922" y="7723124"/>
                    <a:pt x="3321304" y="7715377"/>
                  </a:cubicBezTo>
                  <a:cubicBezTo>
                    <a:pt x="5856859" y="7587615"/>
                    <a:pt x="9449181" y="5911469"/>
                    <a:pt x="8105902" y="2860929"/>
                  </a:cubicBezTo>
                  <a:cubicBezTo>
                    <a:pt x="7389876" y="1203960"/>
                    <a:pt x="5868543" y="0"/>
                    <a:pt x="4173093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346780" y="-208398"/>
            <a:ext cx="3660442" cy="1383494"/>
          </a:xfrm>
          <a:custGeom>
            <a:avLst/>
            <a:gdLst/>
            <a:ahLst/>
            <a:cxnLst/>
            <a:rect l="l" t="t" r="r" b="b"/>
            <a:pathLst>
              <a:path w="3660442" h="1383494">
                <a:moveTo>
                  <a:pt x="0" y="0"/>
                </a:moveTo>
                <a:lnTo>
                  <a:pt x="3660442" y="0"/>
                </a:lnTo>
                <a:lnTo>
                  <a:pt x="3660442" y="1383494"/>
                </a:lnTo>
                <a:lnTo>
                  <a:pt x="0" y="138349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485852" y="8765202"/>
            <a:ext cx="840854" cy="922598"/>
            <a:chOff x="0" y="0"/>
            <a:chExt cx="1121139" cy="1230131"/>
          </a:xfrm>
        </p:grpSpPr>
        <p:sp>
          <p:nvSpPr>
            <p:cNvPr id="6" name="Freeform 6"/>
            <p:cNvSpPr/>
            <p:nvPr/>
          </p:nvSpPr>
          <p:spPr>
            <a:xfrm>
              <a:off x="0" y="508"/>
              <a:ext cx="1121156" cy="1229106"/>
            </a:xfrm>
            <a:custGeom>
              <a:avLst/>
              <a:gdLst/>
              <a:ahLst/>
              <a:cxnLst/>
              <a:rect l="l" t="t" r="r" b="b"/>
              <a:pathLst>
                <a:path w="1121156" h="1229106">
                  <a:moveTo>
                    <a:pt x="604012" y="0"/>
                  </a:moveTo>
                  <a:cubicBezTo>
                    <a:pt x="491617" y="0"/>
                    <a:pt x="394716" y="58801"/>
                    <a:pt x="351790" y="226187"/>
                  </a:cubicBezTo>
                  <a:cubicBezTo>
                    <a:pt x="264541" y="538099"/>
                    <a:pt x="0" y="715010"/>
                    <a:pt x="138684" y="995172"/>
                  </a:cubicBezTo>
                  <a:cubicBezTo>
                    <a:pt x="222504" y="1164463"/>
                    <a:pt x="334899" y="1229106"/>
                    <a:pt x="454533" y="1229106"/>
                  </a:cubicBezTo>
                  <a:cubicBezTo>
                    <a:pt x="610235" y="1229106"/>
                    <a:pt x="777748" y="1119632"/>
                    <a:pt x="909066" y="987425"/>
                  </a:cubicBezTo>
                  <a:cubicBezTo>
                    <a:pt x="988568" y="901827"/>
                    <a:pt x="1060450" y="793242"/>
                    <a:pt x="1068578" y="677799"/>
                  </a:cubicBezTo>
                  <a:cubicBezTo>
                    <a:pt x="1068578" y="552831"/>
                    <a:pt x="1121156" y="272796"/>
                    <a:pt x="1034923" y="194437"/>
                  </a:cubicBezTo>
                  <a:cubicBezTo>
                    <a:pt x="925322" y="102235"/>
                    <a:pt x="751586" y="0"/>
                    <a:pt x="604012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043924" y="5295624"/>
            <a:ext cx="687300" cy="562348"/>
            <a:chOff x="0" y="0"/>
            <a:chExt cx="916400" cy="749797"/>
          </a:xfrm>
        </p:grpSpPr>
        <p:sp>
          <p:nvSpPr>
            <p:cNvPr id="8" name="Freeform 8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326702" y="6412098"/>
            <a:ext cx="4638356" cy="5089306"/>
            <a:chOff x="0" y="0"/>
            <a:chExt cx="6184475" cy="6785741"/>
          </a:xfrm>
        </p:grpSpPr>
        <p:sp>
          <p:nvSpPr>
            <p:cNvPr id="10" name="Freeform 10"/>
            <p:cNvSpPr/>
            <p:nvPr/>
          </p:nvSpPr>
          <p:spPr>
            <a:xfrm>
              <a:off x="0" y="2540"/>
              <a:ext cx="6184519" cy="6780657"/>
            </a:xfrm>
            <a:custGeom>
              <a:avLst/>
              <a:gdLst/>
              <a:ahLst/>
              <a:cxnLst/>
              <a:rect l="l" t="t" r="r" b="b"/>
              <a:pathLst>
                <a:path w="6184519" h="6780657">
                  <a:moveTo>
                    <a:pt x="3331845" y="0"/>
                  </a:moveTo>
                  <a:cubicBezTo>
                    <a:pt x="2711958" y="0"/>
                    <a:pt x="2177161" y="324612"/>
                    <a:pt x="1940687" y="1248283"/>
                  </a:cubicBezTo>
                  <a:cubicBezTo>
                    <a:pt x="1459357" y="2968371"/>
                    <a:pt x="0" y="3944620"/>
                    <a:pt x="764794" y="5489956"/>
                  </a:cubicBezTo>
                  <a:cubicBezTo>
                    <a:pt x="1227074" y="6423660"/>
                    <a:pt x="1847088" y="6780657"/>
                    <a:pt x="2507488" y="6780657"/>
                  </a:cubicBezTo>
                  <a:cubicBezTo>
                    <a:pt x="3366008" y="6780657"/>
                    <a:pt x="4290568" y="6176518"/>
                    <a:pt x="5014976" y="5447538"/>
                  </a:cubicBezTo>
                  <a:cubicBezTo>
                    <a:pt x="5453888" y="4975733"/>
                    <a:pt x="5850128" y="4376547"/>
                    <a:pt x="5894832" y="3739896"/>
                  </a:cubicBezTo>
                  <a:cubicBezTo>
                    <a:pt x="5894832" y="3050794"/>
                    <a:pt x="6184519" y="1505458"/>
                    <a:pt x="5709539" y="1073531"/>
                  </a:cubicBezTo>
                  <a:cubicBezTo>
                    <a:pt x="5104384" y="564134"/>
                    <a:pt x="4145661" y="0"/>
                    <a:pt x="3331845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84688" y="477837"/>
            <a:ext cx="15225150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TẠO ĐƠN HÀNG:</a:t>
            </a:r>
            <a:endParaRPr lang="en-US" sz="56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t="-43" b="5511"/>
          <a:stretch>
            <a:fillRect/>
          </a:stretch>
        </p:blipFill>
        <p:spPr>
          <a:xfrm>
            <a:off x="2115820" y="1638300"/>
            <a:ext cx="14055725" cy="747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800" y="7616800"/>
            <a:ext cx="5097206" cy="2670148"/>
            <a:chOff x="0" y="0"/>
            <a:chExt cx="6796275" cy="3560197"/>
          </a:xfrm>
        </p:grpSpPr>
        <p:sp>
          <p:nvSpPr>
            <p:cNvPr id="3" name="Freeform 3"/>
            <p:cNvSpPr/>
            <p:nvPr/>
          </p:nvSpPr>
          <p:spPr>
            <a:xfrm>
              <a:off x="0" y="1016"/>
              <a:ext cx="6796278" cy="3558032"/>
            </a:xfrm>
            <a:custGeom>
              <a:avLst/>
              <a:gdLst/>
              <a:ahLst/>
              <a:cxnLst/>
              <a:rect l="l" t="t" r="r" b="b"/>
              <a:pathLst>
                <a:path w="6796278" h="3558032">
                  <a:moveTo>
                    <a:pt x="4515231" y="0"/>
                  </a:moveTo>
                  <a:cubicBezTo>
                    <a:pt x="3883533" y="0"/>
                    <a:pt x="3290189" y="404114"/>
                    <a:pt x="2683002" y="616712"/>
                  </a:cubicBezTo>
                  <a:cubicBezTo>
                    <a:pt x="2217166" y="794258"/>
                    <a:pt x="1730121" y="861314"/>
                    <a:pt x="1238885" y="861314"/>
                  </a:cubicBezTo>
                  <a:cubicBezTo>
                    <a:pt x="825246" y="861314"/>
                    <a:pt x="409448" y="814578"/>
                    <a:pt x="0" y="747522"/>
                  </a:cubicBezTo>
                  <a:lnTo>
                    <a:pt x="0" y="3558032"/>
                  </a:lnTo>
                  <a:lnTo>
                    <a:pt x="6796278" y="3558032"/>
                  </a:lnTo>
                  <a:cubicBezTo>
                    <a:pt x="6686804" y="2865755"/>
                    <a:pt x="6484747" y="2172462"/>
                    <a:pt x="6191250" y="1515237"/>
                  </a:cubicBezTo>
                  <a:cubicBezTo>
                    <a:pt x="5918962" y="835914"/>
                    <a:pt x="5441442" y="142494"/>
                    <a:pt x="4731131" y="16002"/>
                  </a:cubicBezTo>
                  <a:cubicBezTo>
                    <a:pt x="4658868" y="4318"/>
                    <a:pt x="4586478" y="0"/>
                    <a:pt x="4515231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724098" y="-152442"/>
            <a:ext cx="8259970" cy="3119342"/>
          </a:xfrm>
          <a:custGeom>
            <a:avLst/>
            <a:gdLst/>
            <a:ahLst/>
            <a:cxnLst/>
            <a:rect l="l" t="t" r="r" b="b"/>
            <a:pathLst>
              <a:path w="8259970" h="3119342">
                <a:moveTo>
                  <a:pt x="0" y="0"/>
                </a:moveTo>
                <a:lnTo>
                  <a:pt x="8259970" y="0"/>
                </a:lnTo>
                <a:lnTo>
                  <a:pt x="8259970" y="3119342"/>
                </a:lnTo>
                <a:lnTo>
                  <a:pt x="0" y="31193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99132" y="7705386"/>
            <a:ext cx="3371056" cy="2838440"/>
          </a:xfrm>
          <a:custGeom>
            <a:avLst/>
            <a:gdLst/>
            <a:ahLst/>
            <a:cxnLst/>
            <a:rect l="l" t="t" r="r" b="b"/>
            <a:pathLst>
              <a:path w="3371056" h="2838440">
                <a:moveTo>
                  <a:pt x="0" y="0"/>
                </a:moveTo>
                <a:lnTo>
                  <a:pt x="3371056" y="0"/>
                </a:lnTo>
                <a:lnTo>
                  <a:pt x="3371056" y="2838440"/>
                </a:lnTo>
                <a:lnTo>
                  <a:pt x="0" y="283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316654" y="5848100"/>
            <a:ext cx="1693198" cy="1385404"/>
            <a:chOff x="0" y="0"/>
            <a:chExt cx="2257597" cy="1847205"/>
          </a:xfrm>
        </p:grpSpPr>
        <p:sp>
          <p:nvSpPr>
            <p:cNvPr id="7" name="Freeform 7"/>
            <p:cNvSpPr/>
            <p:nvPr/>
          </p:nvSpPr>
          <p:spPr>
            <a:xfrm>
              <a:off x="0" y="889"/>
              <a:ext cx="2256663" cy="1845310"/>
            </a:xfrm>
            <a:custGeom>
              <a:avLst/>
              <a:gdLst/>
              <a:ahLst/>
              <a:cxnLst/>
              <a:rect l="l" t="t" r="r" b="b"/>
              <a:pathLst>
                <a:path w="2256663" h="1845310">
                  <a:moveTo>
                    <a:pt x="1260094" y="0"/>
                  </a:moveTo>
                  <a:cubicBezTo>
                    <a:pt x="1377442" y="0"/>
                    <a:pt x="1498600" y="24003"/>
                    <a:pt x="1620647" y="77597"/>
                  </a:cubicBezTo>
                  <a:cubicBezTo>
                    <a:pt x="2066290" y="252349"/>
                    <a:pt x="2256663" y="648970"/>
                    <a:pt x="2256663" y="1110234"/>
                  </a:cubicBezTo>
                  <a:cubicBezTo>
                    <a:pt x="2256663" y="1316355"/>
                    <a:pt x="2241931" y="1555877"/>
                    <a:pt x="2066163" y="1697355"/>
                  </a:cubicBezTo>
                  <a:cubicBezTo>
                    <a:pt x="1930273" y="1807337"/>
                    <a:pt x="1739773" y="1845310"/>
                    <a:pt x="1560449" y="1845310"/>
                  </a:cubicBezTo>
                  <a:cubicBezTo>
                    <a:pt x="1527175" y="1845310"/>
                    <a:pt x="1495679" y="1844421"/>
                    <a:pt x="1463421" y="1842516"/>
                  </a:cubicBezTo>
                  <a:cubicBezTo>
                    <a:pt x="857885" y="1812163"/>
                    <a:pt x="0" y="1411732"/>
                    <a:pt x="320802" y="683260"/>
                  </a:cubicBezTo>
                  <a:cubicBezTo>
                    <a:pt x="491871" y="287528"/>
                    <a:pt x="855091" y="0"/>
                    <a:pt x="126009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10851380" y="455170"/>
            <a:ext cx="687300" cy="562348"/>
            <a:chOff x="0" y="0"/>
            <a:chExt cx="916400" cy="749797"/>
          </a:xfrm>
        </p:grpSpPr>
        <p:sp>
          <p:nvSpPr>
            <p:cNvPr id="9" name="Freeform 9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5347478" y="1475408"/>
            <a:ext cx="840854" cy="922598"/>
            <a:chOff x="0" y="0"/>
            <a:chExt cx="1121139" cy="1230131"/>
          </a:xfrm>
        </p:grpSpPr>
        <p:sp>
          <p:nvSpPr>
            <p:cNvPr id="11" name="Freeform 11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84688" y="477837"/>
            <a:ext cx="1522515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QUẢN LÝ THÔNG KÊ:</a:t>
            </a:r>
            <a:endParaRPr lang="en-US" sz="48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714500"/>
            <a:ext cx="13847445" cy="7346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4200" y="7133400"/>
            <a:ext cx="6199392" cy="6706884"/>
          </a:xfrm>
          <a:custGeom>
            <a:avLst/>
            <a:gdLst/>
            <a:ahLst/>
            <a:cxnLst/>
            <a:rect l="l" t="t" r="r" b="b"/>
            <a:pathLst>
              <a:path w="6199392" h="6706884">
                <a:moveTo>
                  <a:pt x="0" y="0"/>
                </a:moveTo>
                <a:lnTo>
                  <a:pt x="6199392" y="0"/>
                </a:lnTo>
                <a:lnTo>
                  <a:pt x="6199392" y="6706884"/>
                </a:lnTo>
                <a:lnTo>
                  <a:pt x="0" y="67068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87000" y="-2642250"/>
            <a:ext cx="6199392" cy="6706884"/>
          </a:xfrm>
          <a:custGeom>
            <a:avLst/>
            <a:gdLst/>
            <a:ahLst/>
            <a:cxnLst/>
            <a:rect l="l" t="t" r="r" b="b"/>
            <a:pathLst>
              <a:path w="6199392" h="6706884">
                <a:moveTo>
                  <a:pt x="0" y="0"/>
                </a:moveTo>
                <a:lnTo>
                  <a:pt x="6199392" y="0"/>
                </a:lnTo>
                <a:lnTo>
                  <a:pt x="6199392" y="6706884"/>
                </a:lnTo>
                <a:lnTo>
                  <a:pt x="0" y="67068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4080" y="-152398"/>
            <a:ext cx="3660442" cy="1383494"/>
          </a:xfrm>
          <a:custGeom>
            <a:avLst/>
            <a:gdLst/>
            <a:ahLst/>
            <a:cxnLst/>
            <a:rect l="l" t="t" r="r" b="b"/>
            <a:pathLst>
              <a:path w="3660442" h="1383494">
                <a:moveTo>
                  <a:pt x="0" y="0"/>
                </a:moveTo>
                <a:lnTo>
                  <a:pt x="3660442" y="0"/>
                </a:lnTo>
                <a:lnTo>
                  <a:pt x="3660442" y="1383494"/>
                </a:lnTo>
                <a:lnTo>
                  <a:pt x="0" y="138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429948" y="1368002"/>
            <a:ext cx="1506202" cy="1232396"/>
            <a:chOff x="0" y="0"/>
            <a:chExt cx="2008269" cy="1643195"/>
          </a:xfrm>
        </p:grpSpPr>
        <p:sp>
          <p:nvSpPr>
            <p:cNvPr id="6" name="Freeform 6"/>
            <p:cNvSpPr/>
            <p:nvPr/>
          </p:nvSpPr>
          <p:spPr>
            <a:xfrm>
              <a:off x="0" y="762"/>
              <a:ext cx="2007362" cy="1641475"/>
            </a:xfrm>
            <a:custGeom>
              <a:avLst/>
              <a:gdLst/>
              <a:ahLst/>
              <a:cxnLst/>
              <a:rect l="l" t="t" r="r" b="b"/>
              <a:pathLst>
                <a:path w="2007362" h="1641475">
                  <a:moveTo>
                    <a:pt x="1120902" y="0"/>
                  </a:moveTo>
                  <a:cubicBezTo>
                    <a:pt x="1225296" y="0"/>
                    <a:pt x="1333119" y="21336"/>
                    <a:pt x="1441577" y="69088"/>
                  </a:cubicBezTo>
                  <a:cubicBezTo>
                    <a:pt x="1837944" y="224536"/>
                    <a:pt x="2007362" y="577342"/>
                    <a:pt x="2007362" y="987679"/>
                  </a:cubicBezTo>
                  <a:cubicBezTo>
                    <a:pt x="2007362" y="1171067"/>
                    <a:pt x="1994154" y="1384046"/>
                    <a:pt x="1837944" y="1509903"/>
                  </a:cubicBezTo>
                  <a:cubicBezTo>
                    <a:pt x="1717040" y="1607820"/>
                    <a:pt x="1547622" y="1641475"/>
                    <a:pt x="1388110" y="1641475"/>
                  </a:cubicBezTo>
                  <a:cubicBezTo>
                    <a:pt x="1358519" y="1641475"/>
                    <a:pt x="1330579" y="1640713"/>
                    <a:pt x="1301750" y="1639062"/>
                  </a:cubicBezTo>
                  <a:cubicBezTo>
                    <a:pt x="763143" y="1612011"/>
                    <a:pt x="0" y="1255903"/>
                    <a:pt x="285369" y="607822"/>
                  </a:cubicBezTo>
                  <a:cubicBezTo>
                    <a:pt x="437515" y="255778"/>
                    <a:pt x="760730" y="0"/>
                    <a:pt x="1120902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2268780" y="6586020"/>
            <a:ext cx="687300" cy="562348"/>
            <a:chOff x="0" y="0"/>
            <a:chExt cx="916400" cy="749797"/>
          </a:xfrm>
        </p:grpSpPr>
        <p:sp>
          <p:nvSpPr>
            <p:cNvPr id="8" name="Freeform 8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17100478" y="4023758"/>
            <a:ext cx="840854" cy="922598"/>
            <a:chOff x="0" y="0"/>
            <a:chExt cx="1121139" cy="1230131"/>
          </a:xfrm>
        </p:grpSpPr>
        <p:sp>
          <p:nvSpPr>
            <p:cNvPr id="10" name="Freeform 10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2289811" y="1479365"/>
            <a:ext cx="13708378" cy="7328270"/>
          </a:xfrm>
          <a:custGeom>
            <a:avLst/>
            <a:gdLst/>
            <a:ahLst/>
            <a:cxnLst/>
            <a:rect l="l" t="t" r="r" b="b"/>
            <a:pathLst>
              <a:path w="13708378" h="7328270">
                <a:moveTo>
                  <a:pt x="0" y="0"/>
                </a:moveTo>
                <a:lnTo>
                  <a:pt x="13708378" y="0"/>
                </a:lnTo>
                <a:lnTo>
                  <a:pt x="13708378" y="7328270"/>
                </a:lnTo>
                <a:lnTo>
                  <a:pt x="0" y="7328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84688" y="477837"/>
            <a:ext cx="15225150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756458"/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GIAO DIỆN THIẾT LẬP CÁ NHÂN:</a:t>
            </a:r>
            <a:endParaRPr lang="en-US" sz="4800">
              <a:solidFill>
                <a:srgbClr val="756458"/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5716" y="-49000"/>
            <a:ext cx="3043682" cy="2958186"/>
            <a:chOff x="0" y="0"/>
            <a:chExt cx="4058243" cy="3944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8285" cy="3943985"/>
            </a:xfrm>
            <a:custGeom>
              <a:avLst/>
              <a:gdLst/>
              <a:ahLst/>
              <a:cxnLst/>
              <a:rect l="l" t="t" r="r" b="b"/>
              <a:pathLst>
                <a:path w="4058285" h="3943985">
                  <a:moveTo>
                    <a:pt x="4058285" y="0"/>
                  </a:moveTo>
                  <a:lnTo>
                    <a:pt x="4058285" y="3943985"/>
                  </a:lnTo>
                  <a:cubicBezTo>
                    <a:pt x="2144141" y="3554095"/>
                    <a:pt x="0" y="2226437"/>
                    <a:pt x="188214" y="0"/>
                  </a:cubicBezTo>
                  <a:close/>
                </a:path>
              </a:pathLst>
            </a:custGeom>
            <a:solidFill>
              <a:srgbClr val="E6D1C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272808" y="8779694"/>
            <a:ext cx="3150380" cy="1803348"/>
          </a:xfrm>
          <a:custGeom>
            <a:avLst/>
            <a:gdLst/>
            <a:ahLst/>
            <a:cxnLst/>
            <a:rect l="l" t="t" r="r" b="b"/>
            <a:pathLst>
              <a:path w="3150380" h="1803348">
                <a:moveTo>
                  <a:pt x="0" y="0"/>
                </a:moveTo>
                <a:lnTo>
                  <a:pt x="3150380" y="0"/>
                </a:lnTo>
                <a:lnTo>
                  <a:pt x="3150380" y="1803348"/>
                </a:lnTo>
                <a:lnTo>
                  <a:pt x="0" y="18033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135810" y="8532598"/>
            <a:ext cx="1535238" cy="1348802"/>
            <a:chOff x="0" y="0"/>
            <a:chExt cx="2046984" cy="1798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5970" cy="1798447"/>
            </a:xfrm>
            <a:custGeom>
              <a:avLst/>
              <a:gdLst/>
              <a:ahLst/>
              <a:cxnLst/>
              <a:rect l="l" t="t" r="r" b="b"/>
              <a:pathLst>
                <a:path w="2045970" h="1798447">
                  <a:moveTo>
                    <a:pt x="1021080" y="0"/>
                  </a:moveTo>
                  <a:cubicBezTo>
                    <a:pt x="767969" y="0"/>
                    <a:pt x="526796" y="108331"/>
                    <a:pt x="320929" y="293370"/>
                  </a:cubicBezTo>
                  <a:cubicBezTo>
                    <a:pt x="171323" y="427228"/>
                    <a:pt x="0" y="580771"/>
                    <a:pt x="0" y="784479"/>
                  </a:cubicBezTo>
                  <a:cubicBezTo>
                    <a:pt x="0" y="987298"/>
                    <a:pt x="133858" y="1169416"/>
                    <a:pt x="272796" y="1307211"/>
                  </a:cubicBezTo>
                  <a:cubicBezTo>
                    <a:pt x="516890" y="1562100"/>
                    <a:pt x="900938" y="1798447"/>
                    <a:pt x="1242568" y="1798447"/>
                  </a:cubicBezTo>
                  <a:cubicBezTo>
                    <a:pt x="1467993" y="1798447"/>
                    <a:pt x="1674749" y="1695069"/>
                    <a:pt x="1810639" y="1425321"/>
                  </a:cubicBezTo>
                  <a:cubicBezTo>
                    <a:pt x="2045970" y="950849"/>
                    <a:pt x="1944624" y="358267"/>
                    <a:pt x="1453261" y="106299"/>
                  </a:cubicBezTo>
                  <a:cubicBezTo>
                    <a:pt x="1308481" y="33528"/>
                    <a:pt x="1162812" y="0"/>
                    <a:pt x="1021080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530980" y="1515476"/>
            <a:ext cx="8198448" cy="8198460"/>
          </a:xfrm>
          <a:custGeom>
            <a:avLst/>
            <a:gdLst/>
            <a:ahLst/>
            <a:cxnLst/>
            <a:rect l="l" t="t" r="r" b="b"/>
            <a:pathLst>
              <a:path w="8198448" h="8198460">
                <a:moveTo>
                  <a:pt x="0" y="0"/>
                </a:moveTo>
                <a:lnTo>
                  <a:pt x="8198448" y="0"/>
                </a:lnTo>
                <a:lnTo>
                  <a:pt x="8198448" y="8198460"/>
                </a:lnTo>
                <a:lnTo>
                  <a:pt x="0" y="8198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3468" y="996292"/>
            <a:ext cx="9296932" cy="8998350"/>
          </a:xfrm>
          <a:custGeom>
            <a:avLst/>
            <a:gdLst/>
            <a:ahLst/>
            <a:cxnLst/>
            <a:rect l="l" t="t" r="r" b="b"/>
            <a:pathLst>
              <a:path w="9296932" h="8998350">
                <a:moveTo>
                  <a:pt x="0" y="0"/>
                </a:moveTo>
                <a:lnTo>
                  <a:pt x="9296932" y="0"/>
                </a:lnTo>
                <a:lnTo>
                  <a:pt x="9296932" y="8998350"/>
                </a:lnTo>
                <a:lnTo>
                  <a:pt x="0" y="899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5800" y="2857500"/>
            <a:ext cx="6970395" cy="215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3800" b="1">
                <a:solidFill>
                  <a:srgbClr val="756458"/>
                </a:solidFill>
                <a:latin typeface="Times New Roman" panose="02020603050405020304" pitchFamily="18" charset="0"/>
                <a:ea typeface="Berkshire Swash" panose="02000505000000020003"/>
                <a:cs typeface="Times New Roman" panose="02020603050405020304" pitchFamily="18" charset="0"/>
                <a:sym typeface="Berkshire Swash" panose="02000505000000020003"/>
              </a:rPr>
              <a:t>Cảm ơn!</a:t>
            </a:r>
            <a:endParaRPr lang="en-US" sz="13800" b="1">
              <a:solidFill>
                <a:srgbClr val="756458"/>
              </a:solidFill>
              <a:latin typeface="Times New Roman" panose="02020603050405020304" pitchFamily="18" charset="0"/>
              <a:ea typeface="Berkshire Swash" panose="02000505000000020003"/>
              <a:cs typeface="Times New Roman" panose="02020603050405020304" pitchFamily="18" charset="0"/>
              <a:sym typeface="Berkshire Swash" panose="02000505000000020003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345716" y="-49000"/>
            <a:ext cx="3043682" cy="2958186"/>
            <a:chOff x="0" y="0"/>
            <a:chExt cx="4058243" cy="39442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58285" cy="3943985"/>
            </a:xfrm>
            <a:custGeom>
              <a:avLst/>
              <a:gdLst/>
              <a:ahLst/>
              <a:cxnLst/>
              <a:rect l="l" t="t" r="r" b="b"/>
              <a:pathLst>
                <a:path w="4058285" h="3943985">
                  <a:moveTo>
                    <a:pt x="4058285" y="0"/>
                  </a:moveTo>
                  <a:lnTo>
                    <a:pt x="4058285" y="3943985"/>
                  </a:lnTo>
                  <a:cubicBezTo>
                    <a:pt x="2144141" y="3554095"/>
                    <a:pt x="0" y="2226437"/>
                    <a:pt x="188214" y="0"/>
                  </a:cubicBezTo>
                  <a:close/>
                </a:path>
              </a:pathLst>
            </a:custGeom>
            <a:solidFill>
              <a:srgbClr val="E6D1C3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5272808" y="8779694"/>
            <a:ext cx="3150380" cy="1803348"/>
          </a:xfrm>
          <a:custGeom>
            <a:avLst/>
            <a:gdLst/>
            <a:ahLst/>
            <a:cxnLst/>
            <a:rect l="l" t="t" r="r" b="b"/>
            <a:pathLst>
              <a:path w="3150380" h="1803348">
                <a:moveTo>
                  <a:pt x="0" y="0"/>
                </a:moveTo>
                <a:lnTo>
                  <a:pt x="3150380" y="0"/>
                </a:lnTo>
                <a:lnTo>
                  <a:pt x="3150380" y="1803348"/>
                </a:lnTo>
                <a:lnTo>
                  <a:pt x="0" y="18033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254410" y="8532598"/>
            <a:ext cx="1535238" cy="1348802"/>
            <a:chOff x="0" y="0"/>
            <a:chExt cx="2046984" cy="17984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5970" cy="1798447"/>
            </a:xfrm>
            <a:custGeom>
              <a:avLst/>
              <a:gdLst/>
              <a:ahLst/>
              <a:cxnLst/>
              <a:rect l="l" t="t" r="r" b="b"/>
              <a:pathLst>
                <a:path w="2045970" h="1798447">
                  <a:moveTo>
                    <a:pt x="1021080" y="0"/>
                  </a:moveTo>
                  <a:cubicBezTo>
                    <a:pt x="767969" y="0"/>
                    <a:pt x="526796" y="108331"/>
                    <a:pt x="320929" y="293370"/>
                  </a:cubicBezTo>
                  <a:cubicBezTo>
                    <a:pt x="171323" y="427228"/>
                    <a:pt x="0" y="580771"/>
                    <a:pt x="0" y="784479"/>
                  </a:cubicBezTo>
                  <a:cubicBezTo>
                    <a:pt x="0" y="987298"/>
                    <a:pt x="133858" y="1169416"/>
                    <a:pt x="272796" y="1307211"/>
                  </a:cubicBezTo>
                  <a:cubicBezTo>
                    <a:pt x="516890" y="1562100"/>
                    <a:pt x="900938" y="1798447"/>
                    <a:pt x="1242568" y="1798447"/>
                  </a:cubicBezTo>
                  <a:cubicBezTo>
                    <a:pt x="1467993" y="1798447"/>
                    <a:pt x="1674749" y="1695069"/>
                    <a:pt x="1810639" y="1425321"/>
                  </a:cubicBezTo>
                  <a:cubicBezTo>
                    <a:pt x="2045970" y="950849"/>
                    <a:pt x="1944624" y="358267"/>
                    <a:pt x="1453261" y="106299"/>
                  </a:cubicBezTo>
                  <a:cubicBezTo>
                    <a:pt x="1308481" y="33528"/>
                    <a:pt x="1162812" y="0"/>
                    <a:pt x="1021080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761945" y="6134237"/>
            <a:ext cx="1966962" cy="525874"/>
          </a:xfrm>
          <a:custGeom>
            <a:avLst/>
            <a:gdLst/>
            <a:ahLst/>
            <a:cxnLst/>
            <a:rect l="l" t="t" r="r" b="b"/>
            <a:pathLst>
              <a:path w="1966962" h="525874">
                <a:moveTo>
                  <a:pt x="0" y="0"/>
                </a:moveTo>
                <a:lnTo>
                  <a:pt x="1966962" y="0"/>
                </a:lnTo>
                <a:lnTo>
                  <a:pt x="1966962" y="525874"/>
                </a:lnTo>
                <a:lnTo>
                  <a:pt x="0" y="525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9"/>
          <p:cNvSpPr txBox="1"/>
          <p:nvPr/>
        </p:nvSpPr>
        <p:spPr>
          <a:xfrm>
            <a:off x="762000" y="3635375"/>
            <a:ext cx="7438390" cy="9188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16800"/>
              </a:lnSpc>
            </a:pPr>
            <a:r>
              <a:rPr lang="en-US" sz="3600" b="1">
                <a:solidFill>
                  <a:srgbClr val="756458"/>
                </a:solidFill>
                <a:latin typeface="Times New Roman" panose="02020603050405020304" pitchFamily="18" charset="0"/>
                <a:ea typeface="Berkshire Swash" panose="02000505000000020003"/>
                <a:cs typeface="Times New Roman" panose="02020603050405020304" pitchFamily="18" charset="0"/>
                <a:sym typeface="Berkshire Swash" panose="02000505000000020003"/>
              </a:rPr>
              <a:t>Thầy cô và mọi người đã lắng</a:t>
            </a:r>
            <a:r>
              <a:rPr lang="en-US" sz="3500" b="1">
                <a:solidFill>
                  <a:srgbClr val="756458"/>
                </a:solidFill>
                <a:latin typeface="Times New Roman" panose="02020603050405020304" pitchFamily="18" charset="0"/>
                <a:ea typeface="Berkshire Swash" panose="02000505000000020003"/>
                <a:cs typeface="Times New Roman" panose="02020603050405020304" pitchFamily="18" charset="0"/>
                <a:sym typeface="Berkshire Swash" panose="02000505000000020003"/>
              </a:rPr>
              <a:t> nghe</a:t>
            </a:r>
            <a:endParaRPr lang="en-US" sz="3500" b="1">
              <a:solidFill>
                <a:srgbClr val="756458"/>
              </a:solidFill>
              <a:latin typeface="Times New Roman" panose="02020603050405020304" pitchFamily="18" charset="0"/>
              <a:ea typeface="Berkshire Swash" panose="02000505000000020003"/>
              <a:cs typeface="Times New Roman" panose="02020603050405020304" pitchFamily="18" charset="0"/>
              <a:sym typeface="Berkshire Swash" panose="020005050000000200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24" y="-10"/>
            <a:ext cx="3606486" cy="3073658"/>
          </a:xfrm>
          <a:custGeom>
            <a:avLst/>
            <a:gdLst/>
            <a:ahLst/>
            <a:cxnLst/>
            <a:rect l="l" t="t" r="r" b="b"/>
            <a:pathLst>
              <a:path w="3606486" h="3073658">
                <a:moveTo>
                  <a:pt x="0" y="0"/>
                </a:moveTo>
                <a:lnTo>
                  <a:pt x="3606486" y="0"/>
                </a:lnTo>
                <a:lnTo>
                  <a:pt x="3606486" y="3073658"/>
                </a:lnTo>
                <a:lnTo>
                  <a:pt x="0" y="30736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79914" y="1253376"/>
            <a:ext cx="1720174" cy="1511304"/>
            <a:chOff x="0" y="0"/>
            <a:chExt cx="2293565" cy="2015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327950" y="148050"/>
            <a:ext cx="687300" cy="562348"/>
            <a:chOff x="0" y="0"/>
            <a:chExt cx="916400" cy="749797"/>
          </a:xfrm>
        </p:grpSpPr>
        <p:sp>
          <p:nvSpPr>
            <p:cNvPr id="6" name="Freeform 6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259300" y="6091376"/>
            <a:ext cx="840854" cy="922598"/>
            <a:chOff x="0" y="0"/>
            <a:chExt cx="1121139" cy="1230131"/>
          </a:xfrm>
        </p:grpSpPr>
        <p:sp>
          <p:nvSpPr>
            <p:cNvPr id="8" name="Freeform 8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974609" y="7859951"/>
            <a:ext cx="4313391" cy="3652765"/>
          </a:xfrm>
          <a:custGeom>
            <a:avLst/>
            <a:gdLst/>
            <a:ahLst/>
            <a:cxnLst/>
            <a:rect l="l" t="t" r="r" b="b"/>
            <a:pathLst>
              <a:path w="4313391" h="3652765">
                <a:moveTo>
                  <a:pt x="0" y="0"/>
                </a:moveTo>
                <a:lnTo>
                  <a:pt x="4313391" y="0"/>
                </a:lnTo>
                <a:lnTo>
                  <a:pt x="4313391" y="3652765"/>
                </a:lnTo>
                <a:lnTo>
                  <a:pt x="0" y="3652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133600" y="2613581"/>
            <a:ext cx="4716575" cy="5246370"/>
            <a:chOff x="687070" y="247650"/>
            <a:chExt cx="11148060" cy="12400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t="-8333" b="-833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341057" y="3238748"/>
            <a:ext cx="9838333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và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Nguyễn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Đàm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Hoàng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Linh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 algn="l"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 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PS38327 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algn="l"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 trách 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1146810" lvl="1" indent="-685800" algn="l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Thiết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kế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frame chính.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1146810" lvl="1" indent="-685800" algn="l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Giao d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trang chủ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4500" dirty="0" err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1146810" lvl="1" indent="-685800" algn="l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Thiết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l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ập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c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á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n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hân.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1145540" lvl="1" indent="-685800" algn="l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iểm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lỗi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41057" y="1638437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NHÓM TRƯỞNG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grpSp>
        <p:nvGrpSpPr>
          <p:cNvPr id="18" name="Group 10"/>
          <p:cNvGrpSpPr/>
          <p:nvPr/>
        </p:nvGrpSpPr>
        <p:grpSpPr>
          <a:xfrm>
            <a:off x="-6743453" y="2791226"/>
            <a:ext cx="4716575" cy="5246370"/>
            <a:chOff x="687070" y="247650"/>
            <a:chExt cx="11148060" cy="12400280"/>
          </a:xfrm>
        </p:grpSpPr>
        <p:sp>
          <p:nvSpPr>
            <p:cNvPr id="19" name="Freeform 11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6"/>
              <a:stretch>
                <a:fillRect l="-1249" t="-7585" b="-7585"/>
              </a:stretch>
            </a:blipFill>
          </p:spPr>
        </p:sp>
      </p:grpSp>
      <p:sp>
        <p:nvSpPr>
          <p:cNvPr id="20" name="TextBox 12"/>
          <p:cNvSpPr txBox="1"/>
          <p:nvPr/>
        </p:nvSpPr>
        <p:spPr>
          <a:xfrm>
            <a:off x="21066385" y="2356100"/>
            <a:ext cx="10837275" cy="761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và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Phan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Thành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Tín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PS38436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trách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trong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đề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tài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Thiết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kế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diện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Form,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thiết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kế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xây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dựng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ERD,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kiểm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lỗi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, PowerPoint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Các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form, report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thực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hiện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 marL="1083310" lvl="1" indent="-541655">
              <a:lnSpc>
                <a:spcPts val="5400"/>
              </a:lnSpc>
              <a:buFont typeface="Arial" panose="020B0604020202020204"/>
              <a:buChar char="•"/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Form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Chào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083310" lvl="1" indent="-541655">
              <a:lnSpc>
                <a:spcPts val="54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Form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Khách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Hàng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21066385" y="886390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THÀNH VIÊN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7341057" y="3162550"/>
            <a:ext cx="10837275" cy="623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và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Phan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Thành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Tín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PS38436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 trách 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hiết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kế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xây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dựng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ERD.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 diện c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hào.</a:t>
            </a:r>
            <a:endParaRPr lang="en-US" sz="4500" dirty="0" err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 diện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k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hách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h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àng.</a:t>
            </a:r>
            <a:endParaRPr lang="en-US" sz="4500" dirty="0" err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iểm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lỗi.</a:t>
            </a:r>
            <a:endParaRPr lang="en-US" sz="4500" dirty="0" err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PowerPoint.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2" name="Freeform 2"/>
          <p:cNvSpPr/>
          <p:nvPr/>
        </p:nvSpPr>
        <p:spPr>
          <a:xfrm rot="16428411" flipH="1">
            <a:off x="-539923" y="-71747"/>
            <a:ext cx="3606486" cy="3073658"/>
          </a:xfrm>
          <a:custGeom>
            <a:avLst/>
            <a:gdLst/>
            <a:ahLst/>
            <a:cxnLst/>
            <a:rect l="l" t="t" r="r" b="b"/>
            <a:pathLst>
              <a:path w="3606486" h="3073658">
                <a:moveTo>
                  <a:pt x="0" y="0"/>
                </a:moveTo>
                <a:lnTo>
                  <a:pt x="3606486" y="0"/>
                </a:lnTo>
                <a:lnTo>
                  <a:pt x="3606486" y="3073658"/>
                </a:lnTo>
                <a:lnTo>
                  <a:pt x="0" y="30736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7622704">
            <a:off x="1063929" y="953963"/>
            <a:ext cx="1720174" cy="1511304"/>
            <a:chOff x="0" y="0"/>
            <a:chExt cx="2293565" cy="2015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5" name="Group 5"/>
          <p:cNvGrpSpPr/>
          <p:nvPr/>
        </p:nvGrpSpPr>
        <p:grpSpPr>
          <a:xfrm rot="5198310">
            <a:off x="3002493" y="1441825"/>
            <a:ext cx="687300" cy="562348"/>
            <a:chOff x="0" y="0"/>
            <a:chExt cx="916400" cy="749797"/>
          </a:xfrm>
        </p:grpSpPr>
        <p:sp>
          <p:nvSpPr>
            <p:cNvPr id="6" name="Freeform 6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9" name="Freeform 9"/>
          <p:cNvSpPr/>
          <p:nvPr/>
        </p:nvSpPr>
        <p:spPr>
          <a:xfrm rot="20162149">
            <a:off x="14500506" y="7732223"/>
            <a:ext cx="4313391" cy="3652765"/>
          </a:xfrm>
          <a:custGeom>
            <a:avLst/>
            <a:gdLst/>
            <a:ahLst/>
            <a:cxnLst/>
            <a:rect l="l" t="t" r="r" b="b"/>
            <a:pathLst>
              <a:path w="4313391" h="3652765">
                <a:moveTo>
                  <a:pt x="0" y="0"/>
                </a:moveTo>
                <a:lnTo>
                  <a:pt x="4313391" y="0"/>
                </a:lnTo>
                <a:lnTo>
                  <a:pt x="4313391" y="3652765"/>
                </a:lnTo>
                <a:lnTo>
                  <a:pt x="0" y="3652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14705" y="2791226"/>
            <a:ext cx="4716575" cy="5246370"/>
            <a:chOff x="687070" y="247650"/>
            <a:chExt cx="11148060" cy="12400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1249" t="-7585" b="-7585"/>
              </a:stretch>
            </a:blipFill>
          </p:spPr>
        </p:sp>
      </p:grpSp>
      <p:sp>
        <p:nvSpPr>
          <p:cNvPr id="15" name="TextBox 13"/>
          <p:cNvSpPr txBox="1"/>
          <p:nvPr/>
        </p:nvSpPr>
        <p:spPr>
          <a:xfrm>
            <a:off x="7379157" y="1562030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THÀNH VIÊN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-10269342" y="2925158"/>
            <a:ext cx="10768633" cy="69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và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Nguyễn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Hoàng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Phương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Chi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PS37720 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trách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trong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đề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tài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Thiết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kế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diện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Form,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kiểm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lỗi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, Document.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Các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form, report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thực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hiện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 marL="1034415" lvl="1" indent="-517525">
              <a:lnSpc>
                <a:spcPts val="54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Form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Đăng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Nhập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-10259819" y="1038790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THÀNH VIÊN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19659143" y="3073648"/>
            <a:ext cx="9838333" cy="688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và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Nguyễn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Đàm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Hoàng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Linh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 algn="l">
              <a:lnSpc>
                <a:spcPts val="5400"/>
              </a:lnSpc>
            </a:pP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 algn="l"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 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PS38327 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algn="l">
              <a:lnSpc>
                <a:spcPts val="5400"/>
              </a:lnSpc>
            </a:pP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algn="l"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trách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trong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đề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tài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Thiết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kế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giao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diện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Form,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kiểm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lỗi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algn="l">
              <a:lnSpc>
                <a:spcPts val="5400"/>
              </a:lnSpc>
            </a:pP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algn="l"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Các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form, report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thực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hiện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 marL="971550" lvl="1" indent="-485775" algn="l">
              <a:lnSpc>
                <a:spcPts val="5400"/>
              </a:lnSpc>
              <a:buFont typeface="Arial" panose="020B0604020202020204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Form Giao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Diện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Chính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971550" lvl="1" indent="-485775" algn="l">
              <a:lnSpc>
                <a:spcPts val="54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Form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Thiết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Lập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Cá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Nhân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19659143" y="1465082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NHÓM TRƯỞNG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grpSp>
        <p:nvGrpSpPr>
          <p:cNvPr id="25" name="Group 7"/>
          <p:cNvGrpSpPr/>
          <p:nvPr/>
        </p:nvGrpSpPr>
        <p:grpSpPr>
          <a:xfrm>
            <a:off x="15943557" y="7469601"/>
            <a:ext cx="840854" cy="922598"/>
            <a:chOff x="0" y="0"/>
            <a:chExt cx="1121139" cy="1230131"/>
          </a:xfrm>
        </p:grpSpPr>
        <p:sp>
          <p:nvSpPr>
            <p:cNvPr id="26" name="Freeform 8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51978">
            <a:off x="14958420" y="7791726"/>
            <a:ext cx="3606486" cy="3073658"/>
          </a:xfrm>
          <a:custGeom>
            <a:avLst/>
            <a:gdLst/>
            <a:ahLst/>
            <a:cxnLst/>
            <a:rect l="l" t="t" r="r" b="b"/>
            <a:pathLst>
              <a:path w="3606486" h="3073658">
                <a:moveTo>
                  <a:pt x="0" y="0"/>
                </a:moveTo>
                <a:lnTo>
                  <a:pt x="3606486" y="0"/>
                </a:lnTo>
                <a:lnTo>
                  <a:pt x="3606486" y="3073658"/>
                </a:lnTo>
                <a:lnTo>
                  <a:pt x="0" y="30736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0872" y="8186427"/>
            <a:ext cx="1720174" cy="1511304"/>
            <a:chOff x="0" y="0"/>
            <a:chExt cx="2293565" cy="2015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394769" y="932159"/>
            <a:ext cx="687300" cy="562348"/>
            <a:chOff x="0" y="0"/>
            <a:chExt cx="916400" cy="749797"/>
          </a:xfrm>
        </p:grpSpPr>
        <p:sp>
          <p:nvSpPr>
            <p:cNvPr id="6" name="Freeform 6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259300" y="6091376"/>
            <a:ext cx="840854" cy="922598"/>
            <a:chOff x="0" y="0"/>
            <a:chExt cx="1121139" cy="1230131"/>
          </a:xfrm>
        </p:grpSpPr>
        <p:sp>
          <p:nvSpPr>
            <p:cNvPr id="8" name="Freeform 8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9" name="Freeform 9"/>
          <p:cNvSpPr/>
          <p:nvPr/>
        </p:nvSpPr>
        <p:spPr>
          <a:xfrm rot="10800000">
            <a:off x="6567" y="-117987"/>
            <a:ext cx="4313391" cy="3652765"/>
          </a:xfrm>
          <a:custGeom>
            <a:avLst/>
            <a:gdLst/>
            <a:ahLst/>
            <a:cxnLst/>
            <a:rect l="l" t="t" r="r" b="b"/>
            <a:pathLst>
              <a:path w="4313391" h="3652765">
                <a:moveTo>
                  <a:pt x="0" y="0"/>
                </a:moveTo>
                <a:lnTo>
                  <a:pt x="4313391" y="0"/>
                </a:lnTo>
                <a:lnTo>
                  <a:pt x="4313391" y="3652765"/>
                </a:lnTo>
                <a:lnTo>
                  <a:pt x="0" y="3652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56963" y="2764680"/>
            <a:ext cx="4716575" cy="5246370"/>
            <a:chOff x="687070" y="247650"/>
            <a:chExt cx="11148060" cy="12400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8570" t="-49404" b="-1526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318199" y="3066128"/>
            <a:ext cx="10768633" cy="415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và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Nguyễn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Hoàng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Phương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Chi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PS37720 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 trách 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 diện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đ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ăng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n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hập.</a:t>
            </a:r>
            <a:endParaRPr lang="en-US" sz="4500" dirty="0" err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Kiểm lỗi.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Document.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41057" y="1409630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THÀNH VIÊN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19321813" y="2508500"/>
            <a:ext cx="10837275" cy="761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và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Phan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Thành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Tín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PS38436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trách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trong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đề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tài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Thiết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kế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diện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Form,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thiết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kế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xây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dựng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ERD,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kiểm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lỗi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, PowerPoint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Các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form, report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thực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hiện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 marL="1083310" lvl="1" indent="-541655">
              <a:lnSpc>
                <a:spcPts val="5400"/>
              </a:lnSpc>
              <a:buFont typeface="Arial" panose="020B0604020202020204"/>
              <a:buChar char="•"/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Form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Chào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083310" lvl="1" indent="-541655">
              <a:lnSpc>
                <a:spcPts val="54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Form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Khách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Hàng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19321813" y="1038790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THÀNH VIÊN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78932" y="-2536352"/>
            <a:ext cx="21429132" cy="7579576"/>
          </a:xfrm>
          <a:custGeom>
            <a:avLst/>
            <a:gdLst/>
            <a:ahLst/>
            <a:cxnLst/>
            <a:rect l="l" t="t" r="r" b="b"/>
            <a:pathLst>
              <a:path w="4313391" h="3652765">
                <a:moveTo>
                  <a:pt x="0" y="0"/>
                </a:moveTo>
                <a:lnTo>
                  <a:pt x="4313391" y="0"/>
                </a:lnTo>
                <a:lnTo>
                  <a:pt x="4313391" y="3652764"/>
                </a:lnTo>
                <a:lnTo>
                  <a:pt x="0" y="365276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31317">
            <a:off x="15038231" y="8075528"/>
            <a:ext cx="3449112" cy="2939535"/>
          </a:xfrm>
          <a:custGeom>
            <a:avLst/>
            <a:gdLst/>
            <a:ahLst/>
            <a:cxnLst/>
            <a:rect l="l" t="t" r="r" b="b"/>
            <a:pathLst>
              <a:path w="3449112" h="2939535">
                <a:moveTo>
                  <a:pt x="0" y="0"/>
                </a:moveTo>
                <a:lnTo>
                  <a:pt x="3449112" y="0"/>
                </a:lnTo>
                <a:lnTo>
                  <a:pt x="3449112" y="2939535"/>
                </a:lnTo>
                <a:lnTo>
                  <a:pt x="0" y="293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778932" y="6404665"/>
            <a:ext cx="1720174" cy="1511304"/>
            <a:chOff x="0" y="0"/>
            <a:chExt cx="2293565" cy="2015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917633" y="497724"/>
            <a:ext cx="1720174" cy="1511304"/>
            <a:chOff x="0" y="0"/>
            <a:chExt cx="2293565" cy="2015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37951" y="2520315"/>
            <a:ext cx="4716575" cy="5246370"/>
            <a:chOff x="687070" y="247650"/>
            <a:chExt cx="11148060" cy="124002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t="-14477" r="-5688" b="-574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162933" y="3314601"/>
            <a:ext cx="10972800" cy="5539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và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Đỗ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Quang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Sơn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PS41027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 trách 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X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ây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dựng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database.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 diện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đ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ơn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h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àng.</a:t>
            </a:r>
            <a:endParaRPr lang="en-US" sz="4500" dirty="0" err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 diện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thanh t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oán.</a:t>
            </a:r>
            <a:endParaRPr lang="en-US" sz="4500" dirty="0" err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 diện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s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ản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p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hẩm.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iểm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lỗi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7162933" y="1867167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THÀNH VIÊN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381038" y="-219631"/>
            <a:ext cx="14190172" cy="8715513"/>
          </a:xfrm>
          <a:custGeom>
            <a:avLst/>
            <a:gdLst/>
            <a:ahLst/>
            <a:cxnLst/>
            <a:rect l="l" t="t" r="r" b="b"/>
            <a:pathLst>
              <a:path w="4313391" h="3652765">
                <a:moveTo>
                  <a:pt x="0" y="0"/>
                </a:moveTo>
                <a:lnTo>
                  <a:pt x="4313391" y="0"/>
                </a:lnTo>
                <a:lnTo>
                  <a:pt x="4313391" y="3652764"/>
                </a:lnTo>
                <a:lnTo>
                  <a:pt x="0" y="365276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31317">
            <a:off x="15219851" y="5895863"/>
            <a:ext cx="4631872" cy="4787307"/>
          </a:xfrm>
          <a:custGeom>
            <a:avLst/>
            <a:gdLst/>
            <a:ahLst/>
            <a:cxnLst/>
            <a:rect l="l" t="t" r="r" b="b"/>
            <a:pathLst>
              <a:path w="3449112" h="2939535">
                <a:moveTo>
                  <a:pt x="0" y="0"/>
                </a:moveTo>
                <a:lnTo>
                  <a:pt x="3449112" y="0"/>
                </a:lnTo>
                <a:lnTo>
                  <a:pt x="3449112" y="2939535"/>
                </a:lnTo>
                <a:lnTo>
                  <a:pt x="0" y="2939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70435" y="8289517"/>
            <a:ext cx="1720174" cy="1511304"/>
            <a:chOff x="0" y="0"/>
            <a:chExt cx="2293565" cy="2015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84584" y="565572"/>
            <a:ext cx="1720174" cy="1511304"/>
            <a:chOff x="0" y="0"/>
            <a:chExt cx="2293565" cy="2015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434792" y="2669599"/>
            <a:ext cx="4716575" cy="5246370"/>
            <a:chOff x="687070" y="247650"/>
            <a:chExt cx="11148060" cy="124002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6366" t="-14648" b="-634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478832" y="2857456"/>
            <a:ext cx="9438801" cy="4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và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tên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Nguyễn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Trí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Tài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PS37696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 trách 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 Bold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 diện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kho, n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hập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kho.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 diện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n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hân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v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iên.</a:t>
            </a:r>
            <a:endParaRPr lang="en-US" sz="4500" dirty="0" err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Kiểm lỗi.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PowerPoint.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7467733" y="1257567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THÀNH VIÊN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8144605">
            <a:off x="-6330807" y="-1708232"/>
            <a:ext cx="12210948" cy="6908322"/>
          </a:xfrm>
          <a:custGeom>
            <a:avLst/>
            <a:gdLst/>
            <a:ahLst/>
            <a:cxnLst/>
            <a:rect l="l" t="t" r="r" b="b"/>
            <a:pathLst>
              <a:path w="3449112" h="2939535">
                <a:moveTo>
                  <a:pt x="0" y="0"/>
                </a:moveTo>
                <a:lnTo>
                  <a:pt x="3449112" y="0"/>
                </a:lnTo>
                <a:lnTo>
                  <a:pt x="3449112" y="2939535"/>
                </a:lnTo>
                <a:lnTo>
                  <a:pt x="0" y="293953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16200000">
            <a:off x="7860266" y="1367434"/>
            <a:ext cx="14317267" cy="9982200"/>
          </a:xfrm>
          <a:custGeom>
            <a:avLst/>
            <a:gdLst/>
            <a:ahLst/>
            <a:cxnLst/>
            <a:rect l="l" t="t" r="r" b="b"/>
            <a:pathLst>
              <a:path w="4313391" h="3652765">
                <a:moveTo>
                  <a:pt x="0" y="0"/>
                </a:moveTo>
                <a:lnTo>
                  <a:pt x="4313391" y="0"/>
                </a:lnTo>
                <a:lnTo>
                  <a:pt x="4313391" y="3652764"/>
                </a:lnTo>
                <a:lnTo>
                  <a:pt x="0" y="3652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85670" y="7996675"/>
            <a:ext cx="1720174" cy="1511304"/>
            <a:chOff x="0" y="0"/>
            <a:chExt cx="2293565" cy="2015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269101" y="273048"/>
            <a:ext cx="1720174" cy="1511304"/>
            <a:chOff x="0" y="0"/>
            <a:chExt cx="2293565" cy="2015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2350" cy="2015236"/>
            </a:xfrm>
            <a:custGeom>
              <a:avLst/>
              <a:gdLst/>
              <a:ahLst/>
              <a:cxnLst/>
              <a:rect l="l" t="t" r="r" b="b"/>
              <a:pathLst>
                <a:path w="2292350" h="2015236">
                  <a:moveTo>
                    <a:pt x="1144016" y="0"/>
                  </a:moveTo>
                  <a:cubicBezTo>
                    <a:pt x="860552" y="0"/>
                    <a:pt x="590169" y="121285"/>
                    <a:pt x="359664" y="328676"/>
                  </a:cubicBezTo>
                  <a:cubicBezTo>
                    <a:pt x="191897" y="478663"/>
                    <a:pt x="0" y="650748"/>
                    <a:pt x="0" y="879094"/>
                  </a:cubicBezTo>
                  <a:cubicBezTo>
                    <a:pt x="0" y="1106297"/>
                    <a:pt x="149987" y="1310386"/>
                    <a:pt x="305562" y="1464818"/>
                  </a:cubicBezTo>
                  <a:cubicBezTo>
                    <a:pt x="579120" y="1750441"/>
                    <a:pt x="1009396" y="2015236"/>
                    <a:pt x="1392174" y="2015236"/>
                  </a:cubicBezTo>
                  <a:cubicBezTo>
                    <a:pt x="1644777" y="2015236"/>
                    <a:pt x="1876425" y="1899412"/>
                    <a:pt x="2028698" y="1597279"/>
                  </a:cubicBezTo>
                  <a:cubicBezTo>
                    <a:pt x="2292350" y="1065657"/>
                    <a:pt x="2178685" y="401701"/>
                    <a:pt x="1628267" y="119380"/>
                  </a:cubicBezTo>
                  <a:cubicBezTo>
                    <a:pt x="1466215" y="37465"/>
                    <a:pt x="1302893" y="0"/>
                    <a:pt x="114401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061590" y="2855082"/>
            <a:ext cx="4716575" cy="5246370"/>
            <a:chOff x="687070" y="247650"/>
            <a:chExt cx="11148060" cy="124002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t="-6563" r="-12968" b="-2193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318046" y="3412714"/>
            <a:ext cx="9720459" cy="346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Họ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 và t</a:t>
            </a: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ên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Nguyễn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Phạm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Anh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Toàn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MSSV: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PS42171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>
              <a:lnSpc>
                <a:spcPts val="5400"/>
              </a:lnSpc>
            </a:pPr>
            <a:r>
              <a:rPr lang="en-US" sz="4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Chịu trách nhiệm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 Bold"/>
              </a:rPr>
              <a:t>:</a:t>
            </a:r>
            <a:r>
              <a:rPr lang="en-US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endParaRPr lang="en-US" sz="45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Giao diện thống kê.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  <a:p>
            <a:pPr marL="1143000" lvl="1" indent="-685800">
              <a:lnSpc>
                <a:spcPts val="5400"/>
              </a:lnSpc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K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iểm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lỗi</a:t>
            </a:r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 Bold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4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 Bold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7318046" y="1866900"/>
            <a:ext cx="8547100" cy="143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anva Sans Bold"/>
                <a:cs typeface="Times New Roman" panose="02020603050405020304" pitchFamily="18" charset="0"/>
                <a:sym typeface="Canva Sans Bold"/>
              </a:rPr>
              <a:t>THÀNH VIÊN</a:t>
            </a:r>
            <a:endParaRPr lang="en-US" sz="8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anva Sans Bold"/>
              <a:cs typeface="Times New Roman" panose="02020603050405020304" pitchFamily="18" charset="0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52400" y="-152398"/>
            <a:ext cx="5962452" cy="3123500"/>
            <a:chOff x="0" y="0"/>
            <a:chExt cx="7949936" cy="4164667"/>
          </a:xfrm>
        </p:grpSpPr>
        <p:sp>
          <p:nvSpPr>
            <p:cNvPr id="3" name="Freeform 3"/>
            <p:cNvSpPr/>
            <p:nvPr/>
          </p:nvSpPr>
          <p:spPr>
            <a:xfrm>
              <a:off x="0" y="1270"/>
              <a:ext cx="7949946" cy="4162171"/>
            </a:xfrm>
            <a:custGeom>
              <a:avLst/>
              <a:gdLst/>
              <a:ahLst/>
              <a:cxnLst/>
              <a:rect l="l" t="t" r="r" b="b"/>
              <a:pathLst>
                <a:path w="7949946" h="4162171">
                  <a:moveTo>
                    <a:pt x="2668270" y="0"/>
                  </a:moveTo>
                  <a:cubicBezTo>
                    <a:pt x="3407156" y="0"/>
                    <a:pt x="4101211" y="472694"/>
                    <a:pt x="4811522" y="721487"/>
                  </a:cubicBezTo>
                  <a:cubicBezTo>
                    <a:pt x="5356352" y="929259"/>
                    <a:pt x="5926074" y="1007618"/>
                    <a:pt x="6500749" y="1007618"/>
                  </a:cubicBezTo>
                  <a:cubicBezTo>
                    <a:pt x="6984619" y="1007618"/>
                    <a:pt x="7471029" y="952881"/>
                    <a:pt x="7949946" y="874522"/>
                  </a:cubicBezTo>
                  <a:lnTo>
                    <a:pt x="7949946" y="4162171"/>
                  </a:lnTo>
                  <a:lnTo>
                    <a:pt x="0" y="4162171"/>
                  </a:lnTo>
                  <a:cubicBezTo>
                    <a:pt x="128143" y="3352419"/>
                    <a:pt x="364490" y="2541270"/>
                    <a:pt x="707771" y="1772539"/>
                  </a:cubicBezTo>
                  <a:cubicBezTo>
                    <a:pt x="1026287" y="977646"/>
                    <a:pt x="1584706" y="166624"/>
                    <a:pt x="2415667" y="18669"/>
                  </a:cubicBezTo>
                  <a:cubicBezTo>
                    <a:pt x="2500249" y="4953"/>
                    <a:pt x="2584831" y="0"/>
                    <a:pt x="2668270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170650" y="6198800"/>
            <a:ext cx="4117348" cy="4338594"/>
            <a:chOff x="0" y="0"/>
            <a:chExt cx="5489797" cy="5784792"/>
          </a:xfrm>
        </p:grpSpPr>
        <p:sp>
          <p:nvSpPr>
            <p:cNvPr id="5" name="Freeform 5"/>
            <p:cNvSpPr/>
            <p:nvPr/>
          </p:nvSpPr>
          <p:spPr>
            <a:xfrm>
              <a:off x="1524" y="1524"/>
              <a:ext cx="5488305" cy="5781802"/>
            </a:xfrm>
            <a:custGeom>
              <a:avLst/>
              <a:gdLst/>
              <a:ahLst/>
              <a:cxnLst/>
              <a:rect l="l" t="t" r="r" b="b"/>
              <a:pathLst>
                <a:path w="5488305" h="5781802">
                  <a:moveTo>
                    <a:pt x="2214626" y="0"/>
                  </a:moveTo>
                  <a:cubicBezTo>
                    <a:pt x="1835658" y="0"/>
                    <a:pt x="1481074" y="96266"/>
                    <a:pt x="1234948" y="400431"/>
                  </a:cubicBezTo>
                  <a:cubicBezTo>
                    <a:pt x="1077468" y="609854"/>
                    <a:pt x="994918" y="898652"/>
                    <a:pt x="944499" y="1163066"/>
                  </a:cubicBezTo>
                  <a:cubicBezTo>
                    <a:pt x="629666" y="2706751"/>
                    <a:pt x="314833" y="4257929"/>
                    <a:pt x="0" y="5781802"/>
                  </a:cubicBezTo>
                  <a:lnTo>
                    <a:pt x="5488305" y="5781802"/>
                  </a:lnTo>
                  <a:lnTo>
                    <a:pt x="5488305" y="609854"/>
                  </a:lnTo>
                  <a:cubicBezTo>
                    <a:pt x="4643120" y="400431"/>
                    <a:pt x="3730625" y="293497"/>
                    <a:pt x="3149854" y="136017"/>
                  </a:cubicBezTo>
                  <a:cubicBezTo>
                    <a:pt x="2854960" y="65786"/>
                    <a:pt x="2526411" y="0"/>
                    <a:pt x="2214626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363226" y="972128"/>
            <a:ext cx="1803348" cy="3150380"/>
          </a:xfrm>
          <a:custGeom>
            <a:avLst/>
            <a:gdLst/>
            <a:ahLst/>
            <a:cxnLst/>
            <a:rect l="l" t="t" r="r" b="b"/>
            <a:pathLst>
              <a:path w="1803348" h="3150380">
                <a:moveTo>
                  <a:pt x="0" y="0"/>
                </a:moveTo>
                <a:lnTo>
                  <a:pt x="1803348" y="0"/>
                </a:lnTo>
                <a:lnTo>
                  <a:pt x="1803348" y="3150380"/>
                </a:lnTo>
                <a:lnTo>
                  <a:pt x="0" y="315038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362800" y="8844850"/>
            <a:ext cx="687300" cy="562348"/>
            <a:chOff x="0" y="0"/>
            <a:chExt cx="916400" cy="749797"/>
          </a:xfrm>
        </p:grpSpPr>
        <p:sp>
          <p:nvSpPr>
            <p:cNvPr id="8" name="Freeform 8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201438" y="5276202"/>
            <a:ext cx="840854" cy="922598"/>
            <a:chOff x="0" y="0"/>
            <a:chExt cx="1121139" cy="1230131"/>
          </a:xfrm>
        </p:grpSpPr>
        <p:sp>
          <p:nvSpPr>
            <p:cNvPr id="10" name="Freeform 10"/>
            <p:cNvSpPr/>
            <p:nvPr/>
          </p:nvSpPr>
          <p:spPr>
            <a:xfrm>
              <a:off x="0" y="508"/>
              <a:ext cx="1121156" cy="1229233"/>
            </a:xfrm>
            <a:custGeom>
              <a:avLst/>
              <a:gdLst/>
              <a:ahLst/>
              <a:cxnLst/>
              <a:rect l="l" t="t" r="r" b="b"/>
              <a:pathLst>
                <a:path w="1121156" h="1229233">
                  <a:moveTo>
                    <a:pt x="517144" y="0"/>
                  </a:moveTo>
                  <a:cubicBezTo>
                    <a:pt x="629539" y="0"/>
                    <a:pt x="726440" y="58801"/>
                    <a:pt x="769366" y="226314"/>
                  </a:cubicBezTo>
                  <a:cubicBezTo>
                    <a:pt x="856615" y="538099"/>
                    <a:pt x="1121156" y="715137"/>
                    <a:pt x="982599" y="995299"/>
                  </a:cubicBezTo>
                  <a:cubicBezTo>
                    <a:pt x="898779" y="1164590"/>
                    <a:pt x="786384" y="1229233"/>
                    <a:pt x="666750" y="1229233"/>
                  </a:cubicBezTo>
                  <a:cubicBezTo>
                    <a:pt x="511048" y="1229233"/>
                    <a:pt x="343535" y="1119759"/>
                    <a:pt x="212217" y="987552"/>
                  </a:cubicBezTo>
                  <a:cubicBezTo>
                    <a:pt x="132461" y="901954"/>
                    <a:pt x="60579" y="793369"/>
                    <a:pt x="52578" y="677926"/>
                  </a:cubicBezTo>
                  <a:cubicBezTo>
                    <a:pt x="52578" y="552958"/>
                    <a:pt x="0" y="272923"/>
                    <a:pt x="86233" y="194564"/>
                  </a:cubicBezTo>
                  <a:cubicBezTo>
                    <a:pt x="195834" y="102235"/>
                    <a:pt x="369570" y="0"/>
                    <a:pt x="517144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0" y="6428592"/>
            <a:ext cx="4907750" cy="3879058"/>
          </a:xfrm>
          <a:custGeom>
            <a:avLst/>
            <a:gdLst/>
            <a:ahLst/>
            <a:cxnLst/>
            <a:rect l="l" t="t" r="r" b="b"/>
            <a:pathLst>
              <a:path w="4907750" h="3879058">
                <a:moveTo>
                  <a:pt x="0" y="0"/>
                </a:moveTo>
                <a:lnTo>
                  <a:pt x="4907750" y="0"/>
                </a:lnTo>
                <a:lnTo>
                  <a:pt x="4907750" y="3879058"/>
                </a:lnTo>
                <a:lnTo>
                  <a:pt x="0" y="3879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99900" y="-640050"/>
            <a:ext cx="4263866" cy="3602844"/>
          </a:xfrm>
          <a:custGeom>
            <a:avLst/>
            <a:gdLst/>
            <a:ahLst/>
            <a:cxnLst/>
            <a:rect l="l" t="t" r="r" b="b"/>
            <a:pathLst>
              <a:path w="4263866" h="3602844">
                <a:moveTo>
                  <a:pt x="0" y="0"/>
                </a:moveTo>
                <a:lnTo>
                  <a:pt x="4263866" y="0"/>
                </a:lnTo>
                <a:lnTo>
                  <a:pt x="4263866" y="3602844"/>
                </a:lnTo>
                <a:lnTo>
                  <a:pt x="0" y="3602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9972815">
            <a:off x="977800" y="7380804"/>
            <a:ext cx="687296" cy="562344"/>
            <a:chOff x="0" y="0"/>
            <a:chExt cx="916395" cy="749792"/>
          </a:xfrm>
        </p:grpSpPr>
        <p:sp>
          <p:nvSpPr>
            <p:cNvPr id="14" name="Freeform 14"/>
            <p:cNvSpPr/>
            <p:nvPr/>
          </p:nvSpPr>
          <p:spPr>
            <a:xfrm>
              <a:off x="0" y="381"/>
              <a:ext cx="916051" cy="749046"/>
            </a:xfrm>
            <a:custGeom>
              <a:avLst/>
              <a:gdLst/>
              <a:ahLst/>
              <a:cxnLst/>
              <a:rect l="l" t="t" r="r" b="b"/>
              <a:pathLst>
                <a:path w="916051" h="749046">
                  <a:moveTo>
                    <a:pt x="511429" y="0"/>
                  </a:moveTo>
                  <a:cubicBezTo>
                    <a:pt x="559181" y="0"/>
                    <a:pt x="608330" y="9779"/>
                    <a:pt x="657860" y="31496"/>
                  </a:cubicBezTo>
                  <a:cubicBezTo>
                    <a:pt x="838708" y="102489"/>
                    <a:pt x="916051" y="263398"/>
                    <a:pt x="916051" y="450723"/>
                  </a:cubicBezTo>
                  <a:cubicBezTo>
                    <a:pt x="916051" y="534416"/>
                    <a:pt x="910082" y="631571"/>
                    <a:pt x="838708" y="688975"/>
                  </a:cubicBezTo>
                  <a:cubicBezTo>
                    <a:pt x="783590" y="733679"/>
                    <a:pt x="706247" y="749046"/>
                    <a:pt x="633476" y="749046"/>
                  </a:cubicBezTo>
                  <a:cubicBezTo>
                    <a:pt x="620014" y="749046"/>
                    <a:pt x="607187" y="748665"/>
                    <a:pt x="594106" y="747903"/>
                  </a:cubicBezTo>
                  <a:cubicBezTo>
                    <a:pt x="348234" y="735584"/>
                    <a:pt x="0" y="573024"/>
                    <a:pt x="130175" y="277368"/>
                  </a:cubicBezTo>
                  <a:cubicBezTo>
                    <a:pt x="199644" y="116713"/>
                    <a:pt x="347091" y="0"/>
                    <a:pt x="511429" y="0"/>
                  </a:cubicBezTo>
                  <a:close/>
                </a:path>
              </a:pathLst>
            </a:custGeom>
            <a:solidFill>
              <a:srgbClr val="E5D0C3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2115996" y="8311248"/>
            <a:ext cx="4385070" cy="2401092"/>
          </a:xfrm>
          <a:custGeom>
            <a:avLst/>
            <a:gdLst/>
            <a:ahLst/>
            <a:cxnLst/>
            <a:rect l="l" t="t" r="r" b="b"/>
            <a:pathLst>
              <a:path w="4385070" h="2401092">
                <a:moveTo>
                  <a:pt x="0" y="0"/>
                </a:moveTo>
                <a:lnTo>
                  <a:pt x="4385070" y="0"/>
                </a:lnTo>
                <a:lnTo>
                  <a:pt x="4385070" y="2401092"/>
                </a:lnTo>
                <a:lnTo>
                  <a:pt x="0" y="2401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34411" y="5227250"/>
            <a:ext cx="1522515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dirty="0">
                <a:solidFill>
                  <a:schemeClr val="accent5">
                    <a:lumMod val="50000"/>
                  </a:schemeClr>
                </a:solidFill>
                <a:latin typeface="Times New Roman Bold" panose="02020803070505020304"/>
                <a:ea typeface="Times New Roman Bold" panose="02020803070505020304"/>
                <a:cs typeface="Times New Roman Bold" panose="02020803070505020304"/>
                <a:sym typeface="Times New Roman Bold" panose="02020803070505020304"/>
              </a:rPr>
              <a:t>LÝ DO CHỌN ĐỀ TÀI :</a:t>
            </a:r>
            <a:endParaRPr lang="en-US" sz="5500" dirty="0">
              <a:solidFill>
                <a:schemeClr val="accent5">
                  <a:lumMod val="50000"/>
                </a:schemeClr>
              </a:solidFill>
              <a:latin typeface="Times New Roman Bold" panose="02020803070505020304"/>
              <a:ea typeface="Times New Roman Bold" panose="02020803070505020304"/>
              <a:cs typeface="Times New Roman Bold" panose="02020803070505020304"/>
              <a:sym typeface="Times New Roman Bold" panose="020208030705050203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34411" y="6428592"/>
            <a:ext cx="15819178" cy="261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Lựa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chọn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nghiên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cứu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hợp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lý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và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mang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lại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nhiều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lợi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ích.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571500" indent="-571500" algn="just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ĩnh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vực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kinh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doanh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thực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tiễn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,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đang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phát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triển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mạnh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,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và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bao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gồm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nhiều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khía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cạnh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quản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lý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phức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tạp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 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  <a:p>
            <a:pPr marL="571500" indent="-571500" algn="just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ung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cấp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hiểu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biết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mới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về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ngành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cà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phê, nhiều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cơ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hội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phát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triển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nghề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nghiệp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và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tích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lũy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kinh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nghiệm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quản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lý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thực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tiễn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pen Sans" panose="020B0606030504020204"/>
                <a:cs typeface="Times New Roman" panose="02020603050405020304" pitchFamily="18" charset="0"/>
                <a:sym typeface="Open Sans" panose="020B0606030504020204"/>
              </a:rPr>
              <a:t>.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pen Sans" panose="020B0606030504020204"/>
              <a:cs typeface="Times New Roman" panose="02020603050405020304" pitchFamily="18" charset="0"/>
              <a:sym typeface="Open Sans" panose="020B0606030504020204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231848" y="0"/>
            <a:ext cx="9230276" cy="4980889"/>
          </a:xfrm>
          <a:custGeom>
            <a:avLst/>
            <a:gdLst/>
            <a:ahLst/>
            <a:cxnLst/>
            <a:rect l="l" t="t" r="r" b="b"/>
            <a:pathLst>
              <a:path w="9230276" h="4980889">
                <a:moveTo>
                  <a:pt x="0" y="0"/>
                </a:moveTo>
                <a:lnTo>
                  <a:pt x="9230276" y="0"/>
                </a:lnTo>
                <a:lnTo>
                  <a:pt x="9230276" y="4980889"/>
                </a:lnTo>
                <a:lnTo>
                  <a:pt x="0" y="49808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46704" b="-38609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3380</Words>
  <Application>WPS Presentation</Application>
  <PresentationFormat>Custom</PresentationFormat>
  <Paragraphs>216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SimSun</vt:lpstr>
      <vt:lpstr>Wingdings</vt:lpstr>
      <vt:lpstr>Times New Roman</vt:lpstr>
      <vt:lpstr>Times New Roman Bold</vt:lpstr>
      <vt:lpstr>Times New Roman</vt:lpstr>
      <vt:lpstr>Open Sans Bold</vt:lpstr>
      <vt:lpstr>Open Sans</vt:lpstr>
      <vt:lpstr>Canva Sans Bold</vt:lpstr>
      <vt:lpstr>Segoe Print</vt:lpstr>
      <vt:lpstr>Arial</vt:lpstr>
      <vt:lpstr>Microsoft YaHei</vt:lpstr>
      <vt:lpstr>Arial Unicode MS</vt:lpstr>
      <vt:lpstr>Calibri</vt:lpstr>
      <vt:lpstr>Berkshire Swash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_Coffee Vibes by Slidesgo.pptx</dc:title>
  <dc:creator/>
  <cp:lastModifiedBy>Tin</cp:lastModifiedBy>
  <cp:revision>10</cp:revision>
  <dcterms:created xsi:type="dcterms:W3CDTF">2006-08-16T00:00:00Z</dcterms:created>
  <dcterms:modified xsi:type="dcterms:W3CDTF">2024-08-10T00:09:51Z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54DAE3E4D0A4429A89B43C54547843CA_13</vt:lpwstr>
  </property>
  <property fmtid="{D5CDD505-2E9C-101B-9397-08002B2CF9AE}" pid="3" name="KSOProductBuildVer">
    <vt:lpwstr>1033-12.2.0.17545</vt:lpwstr>
  </property>
</Properties>
</file>